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08.png" ContentType="image/png"/>
  <Override PartName="/ppt/media/image105.png" ContentType="image/png"/>
  <Override PartName="/ppt/media/image101.png" ContentType="image/png"/>
  <Override PartName="/ppt/media/image104.png" ContentType="image/png"/>
  <Override PartName="/ppt/media/image99.png" ContentType="image/png"/>
  <Override PartName="/ppt/media/image103.png" ContentType="image/png"/>
  <Override PartName="/ppt/media/image98.png" ContentType="image/png"/>
  <Override PartName="/ppt/media/image102.png" ContentType="image/png"/>
  <Override PartName="/ppt/media/image97.png" ContentType="image/png"/>
  <Override PartName="/ppt/media/image46.png" ContentType="image/png"/>
  <Override PartName="/ppt/media/image45.png" ContentType="image/png"/>
  <Override PartName="/ppt/media/image43.png" ContentType="image/png"/>
  <Override PartName="/ppt/media/image42.png" ContentType="image/png"/>
  <Override PartName="/ppt/media/image41.png" ContentType="image/png"/>
  <Override PartName="/ppt/media/image93.jpeg" ContentType="image/jpeg"/>
  <Override PartName="/ppt/media/image109.png" ContentType="image/png"/>
  <Override PartName="/ppt/media/image40.png" ContentType="image/png"/>
  <Override PartName="/ppt/media/image35.png" ContentType="image/png"/>
  <Override PartName="/ppt/media/image33.png" ContentType="image/png"/>
  <Override PartName="/ppt/media/image32.png" ContentType="image/png"/>
  <Override PartName="/ppt/media/image31.png" ContentType="image/png"/>
  <Override PartName="/ppt/media/image79.jpeg" ContentType="image/jpeg"/>
  <Override PartName="/ppt/media/image30.png" ContentType="image/png"/>
  <Override PartName="/ppt/media/image29.png" ContentType="image/png"/>
  <Override PartName="/ppt/media/image28.png" ContentType="image/png"/>
  <Override PartName="/ppt/media/image27.png" ContentType="image/png"/>
  <Override PartName="/ppt/media/image80.jpeg" ContentType="image/jpeg"/>
  <Override PartName="/ppt/media/image26.png" ContentType="image/png"/>
  <Override PartName="/ppt/media/image25.png" ContentType="image/png"/>
  <Override PartName="/ppt/media/image24.png" ContentType="image/png"/>
  <Override PartName="/ppt/media/image9.png" ContentType="image/png"/>
  <Override PartName="/ppt/media/image10.png" ContentType="image/png"/>
  <Override PartName="/ppt/media/image23.png" ContentType="image/png"/>
  <Override PartName="/ppt/media/image8.png" ContentType="image/png"/>
  <Override PartName="/ppt/media/image36.png" ContentType="image/png"/>
  <Override PartName="/ppt/media/image1.png" ContentType="image/png"/>
  <Override PartName="/ppt/media/image51.png" ContentType="image/png"/>
  <Override PartName="/ppt/media/image94.jpeg" ContentType="image/jpeg"/>
  <Override PartName="/ppt/media/image6.png" ContentType="image/png"/>
  <Override PartName="/ppt/media/image21.png" ContentType="image/png"/>
  <Override PartName="/ppt/media/image78.jpeg" ContentType="image/jpeg"/>
  <Override PartName="/ppt/media/image37.png" ContentType="image/png"/>
  <Override PartName="/ppt/media/image34.png" ContentType="image/png"/>
  <Override PartName="/ppt/media/image68.jpeg" ContentType="image/jpeg"/>
  <Override PartName="/ppt/media/image81.jpeg" ContentType="image/jpeg"/>
  <Override PartName="/ppt/media/image2.png" ContentType="image/png"/>
  <Override PartName="/ppt/media/image52.png" ContentType="image/png"/>
  <Override PartName="/ppt/media/image7.png" ContentType="image/png"/>
  <Override PartName="/ppt/media/image83.jpeg" ContentType="image/jpeg"/>
  <Override PartName="/ppt/media/image22.png" ContentType="image/png"/>
  <Override PartName="/ppt/media/image38.png" ContentType="image/png"/>
  <Override PartName="/ppt/media/image53.png" ContentType="image/png"/>
  <Override PartName="/ppt/media/image39.png" ContentType="image/png"/>
  <Override PartName="/ppt/media/image4.png" ContentType="image/png"/>
  <Override PartName="/ppt/media/image54.png" ContentType="image/png"/>
  <Override PartName="/ppt/media/image11.png" ContentType="image/png"/>
  <Override PartName="/ppt/media/image3.png" ContentType="image/png"/>
  <Override PartName="/ppt/media/image77.jpeg" ContentType="image/jpeg"/>
  <Override PartName="/ppt/media/image111.png" ContentType="image/png"/>
  <Override PartName="/ppt/media/image12.jpeg" ContentType="image/jpeg"/>
  <Override PartName="/ppt/media/image19.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5.png" ContentType="image/png"/>
  <Override PartName="/ppt/media/image55.jpeg" ContentType="image/jpeg"/>
  <Override PartName="/ppt/media/image20.png" ContentType="image/png"/>
  <Override PartName="/ppt/media/image47.png" ContentType="image/png"/>
  <Override PartName="/ppt/media/image44.png" ContentType="image/png"/>
  <Override PartName="/ppt/media/image69.jpeg" ContentType="image/jpeg"/>
  <Override PartName="/ppt/media/image82.jpeg" ContentType="image/jpeg"/>
  <Override PartName="/ppt/media/image48.png" ContentType="image/png"/>
  <Override PartName="/ppt/media/image49.png" ContentType="image/png"/>
  <Override PartName="/ppt/media/image50.png" ContentType="image/png"/>
  <Override PartName="/ppt/media/image56.jpeg" ContentType="image/jpeg"/>
  <Override PartName="/ppt/media/image90.jpeg" ContentType="image/jpeg"/>
  <Override PartName="/ppt/media/image57.jpeg" ContentType="image/jpeg"/>
  <Override PartName="/ppt/media/image70.jpeg" ContentType="image/jpeg"/>
  <Override PartName="/ppt/media/image100.png" ContentType="image/png"/>
  <Override PartName="/ppt/media/image91.jpeg" ContentType="image/jpeg"/>
  <Override PartName="/ppt/media/image58.jpeg" ContentType="image/jpeg"/>
  <Override PartName="/ppt/media/image71.jpeg" ContentType="image/jpeg"/>
  <Override PartName="/ppt/media/image110.png" ContentType="image/png"/>
  <Override PartName="/ppt/media/image92.jpeg" ContentType="image/jpeg"/>
  <Override PartName="/ppt/media/image59.jpeg" ContentType="image/jpeg"/>
  <Override PartName="/ppt/media/image107.png" ContentType="image/png"/>
  <Override PartName="/ppt/media/image72.jpeg" ContentType="image/jpeg"/>
  <Override PartName="/ppt/media/image60.png" ContentType="image/png"/>
  <Override PartName="/ppt/media/image61.png" ContentType="image/png"/>
  <Override PartName="/ppt/media/image95.jpeg" ContentType="image/jpeg"/>
  <Override PartName="/ppt/media/image62.png" ContentType="image/png"/>
  <Override PartName="/ppt/media/image63.jpeg" ContentType="image/jpeg"/>
  <Override PartName="/ppt/media/image64.jpeg" ContentType="image/jpeg"/>
  <Override PartName="/ppt/media/image65.jpeg" ContentType="image/jpeg"/>
  <Override PartName="/ppt/media/image66.png" ContentType="image/png"/>
  <Override PartName="/ppt/media/image67.png" ContentType="image/png"/>
  <Override PartName="/ppt/media/image84.jpeg" ContentType="image/jpeg"/>
  <Override PartName="/ppt/media/image73.jpeg" ContentType="image/jpeg"/>
  <Override PartName="/ppt/media/image74.jpeg" ContentType="image/jpeg"/>
  <Override PartName="/ppt/media/image75.jpeg" ContentType="image/jpeg"/>
  <Override PartName="/ppt/media/image76.png" ContentType="image/png"/>
  <Override PartName="/ppt/media/image85.jpeg" ContentType="image/jpeg"/>
  <Override PartName="/ppt/media/image86.jpeg" ContentType="image/jpeg"/>
  <Override PartName="/ppt/media/image87.jpeg" ContentType="image/jpeg"/>
  <Override PartName="/ppt/media/image106.png" ContentType="image/png"/>
  <Override PartName="/ppt/media/image88.jpeg" ContentType="image/jpeg"/>
  <Override PartName="/ppt/media/image89.jpeg" ContentType="image/jpeg"/>
  <Override PartName="/ppt/media/image96.jpeg" ContentType="image/jpeg"/>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ppt/slides/_rels/slide64.xml.rels" ContentType="application/vnd.openxmlformats-package.relationships+xml"/>
  <Override PartName="/ppt/slides/_rels/slide63.xml.rels" ContentType="application/vnd.openxmlformats-package.relationships+xml"/>
  <Override PartName="/ppt/slides/_rels/slide62.xml.rels" ContentType="application/vnd.openxmlformats-package.relationships+xml"/>
  <Override PartName="/ppt/slides/_rels/slide61.xml.rels" ContentType="application/vnd.openxmlformats-package.relationships+xml"/>
  <Override PartName="/ppt/slides/_rels/slide60.xml.rels" ContentType="application/vnd.openxmlformats-package.relationships+xml"/>
  <Override PartName="/ppt/slides/_rels/slide59.xml.rels" ContentType="application/vnd.openxmlformats-package.relationships+xml"/>
  <Override PartName="/ppt/slides/_rels/slide51.xml.rels" ContentType="application/vnd.openxmlformats-package.relationships+xml"/>
  <Override PartName="/ppt/slides/_rels/slide50.xml.rels" ContentType="application/vnd.openxmlformats-package.relationships+xml"/>
  <Override PartName="/ppt/slides/_rels/slide49.xml.rels" ContentType="application/vnd.openxmlformats-package.relationships+xml"/>
  <Override PartName="/ppt/slides/_rels/slide48.xml.rels" ContentType="application/vnd.openxmlformats-package.relationships+xml"/>
  <Override PartName="/ppt/slides/_rels/slide47.xml.rels" ContentType="application/vnd.openxmlformats-package.relationships+xml"/>
  <Override PartName="/ppt/slides/_rels/slide54.xml.rels" ContentType="application/vnd.openxmlformats-package.relationships+xml"/>
  <Override PartName="/ppt/slides/_rels/slide22.xml.rels" ContentType="application/vnd.openxmlformats-package.relationships+xml"/>
  <Override PartName="/ppt/slides/_rels/slide53.xml.rels" ContentType="application/vnd.openxmlformats-package.relationships+xml"/>
  <Override PartName="/ppt/slides/_rels/slide21.xml.rels" ContentType="application/vnd.openxmlformats-package.relationships+xml"/>
  <Override PartName="/ppt/slides/_rels/slide52.xml.rels" ContentType="application/vnd.openxmlformats-package.relationships+xml"/>
  <Override PartName="/ppt/slides/_rels/slide20.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7.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14.xml.rels" ContentType="application/vnd.openxmlformats-package.relationships+xml"/>
  <Override PartName="/ppt/slides/_rels/slide3.xml.rels" ContentType="application/vnd.openxmlformats-package.relationships+xml"/>
  <Override PartName="/ppt/slides/_rels/slide57.xml.rels" ContentType="application/vnd.openxmlformats-package.relationships+xml"/>
  <Override PartName="/ppt/slides/_rels/slide25.xml.rels" ContentType="application/vnd.openxmlformats-package.relationships+xml"/>
  <Override PartName="/ppt/slides/_rels/slide28.xml.rels" ContentType="application/vnd.openxmlformats-package.relationships+xml"/>
  <Override PartName="/ppt/slides/_rels/slide2.xml.rels" ContentType="application/vnd.openxmlformats-package.relationships+xml"/>
  <Override PartName="/ppt/slides/_rels/slide56.xml.rels" ContentType="application/vnd.openxmlformats-package.relationships+xml"/>
  <Override PartName="/ppt/slides/_rels/slide24.xml.rels" ContentType="application/vnd.openxmlformats-package.relationships+xml"/>
  <Override PartName="/ppt/slides/_rels/slide27.xml.rels" ContentType="application/vnd.openxmlformats-package.relationships+xml"/>
  <Override PartName="/ppt/slides/_rels/slide1.xml.rels" ContentType="application/vnd.openxmlformats-package.relationships+xml"/>
  <Override PartName="/ppt/slides/_rels/slide55.xml.rels" ContentType="application/vnd.openxmlformats-package.relationships+xml"/>
  <Override PartName="/ppt/slides/_rels/slide23.xml.rels" ContentType="application/vnd.openxmlformats-package.relationships+xml"/>
  <Override PartName="/ppt/slides/_rels/slide58.xml.rels" ContentType="application/vnd.openxmlformats-package.relationships+xml"/>
  <Override PartName="/ppt/slides/_rels/slide26.xml.rels" ContentType="application/vnd.openxmlformats-package.relationships+xml"/>
  <Override PartName="/ppt/slides/_rels/slide29.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65.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35.xml.rels" ContentType="application/vnd.openxmlformats-package.relationships+xml"/>
  <Override PartName="/ppt/slides/_rels/slide4.xml.rels" ContentType="application/vnd.openxmlformats-package.relationships+xml"/>
  <Override PartName="/ppt/slides/_rels/slide36.xml.rels" ContentType="application/vnd.openxmlformats-package.relationships+xml"/>
  <Override PartName="/ppt/slides/_rels/slide5.xml.rels" ContentType="application/vnd.openxmlformats-package.relationships+xml"/>
  <Override PartName="/ppt/slides/_rels/slide37.xml.rels" ContentType="application/vnd.openxmlformats-package.relationships+xml"/>
  <Override PartName="/ppt/slides/_rels/slide6.xml.rels" ContentType="application/vnd.openxmlformats-package.relationships+xml"/>
  <Override PartName="/ppt/slides/_rels/slide38.xml.rels" ContentType="application/vnd.openxmlformats-package.relationships+xml"/>
  <Override PartName="/ppt/slides/_rels/slide7.xml.rels" ContentType="application/vnd.openxmlformats-package.relationships+xml"/>
  <Override PartName="/ppt/slides/_rels/slide39.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10.xml.rels" ContentType="application/vnd.openxmlformats-package.relationships+xml"/>
  <Override PartName="/ppt/slides/_rels/slide42.xml.rels" ContentType="application/vnd.openxmlformats-package.relationships+xml"/>
  <Override PartName="/ppt/slides/_rels/slide11.xml.rels" ContentType="application/vnd.openxmlformats-package.relationships+xml"/>
  <Override PartName="/ppt/slides/_rels/slide43.xml.rels" ContentType="application/vnd.openxmlformats-package.relationships+xml"/>
  <Override PartName="/ppt/slides/_rels/slide12.xml.rels" ContentType="application/vnd.openxmlformats-package.relationships+xml"/>
  <Override PartName="/ppt/slides/_rels/slide44.xml.rels" ContentType="application/vnd.openxmlformats-package.relationships+xml"/>
  <Override PartName="/ppt/slides/_rels/slide13.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57.xml" ContentType="application/vnd.openxmlformats-officedocument.presentationml.slide+xml"/>
  <Override PartName="/ppt/slides/slide9.xml" ContentType="application/vnd.openxmlformats-officedocument.presentationml.slide+xml"/>
  <Override PartName="/ppt/slides/slide52.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51.xml" ContentType="application/vnd.openxmlformats-officedocument.presentationml.slide+xml"/>
  <Override PartName="/ppt/slides/slide3.xml" ContentType="application/vnd.openxmlformats-officedocument.presentationml.slide+xml"/>
  <Override PartName="/ppt/slides/slide25.xml" ContentType="application/vnd.openxmlformats-officedocument.presentationml.slide+xml"/>
  <Override PartName="/ppt/slides/slide50.xml" ContentType="application/vnd.openxmlformats-officedocument.presentationml.slide+xml"/>
  <Override PartName="/ppt/slides/slide2.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56.xml" ContentType="application/vnd.openxmlformats-officedocument.presentationml.slide+xml"/>
  <Override PartName="/ppt/slides/slide8.xml" ContentType="application/vnd.openxmlformats-officedocument.presentationml.slide+xml"/>
  <Override PartName="/ppt/slides/slide53.xml" ContentType="application/vnd.openxmlformats-officedocument.presentationml.slide+xml"/>
  <Override PartName="/ppt/slides/slide5.xml" ContentType="application/vnd.openxmlformats-officedocument.presentationml.slide+xml"/>
  <Override PartName="/ppt/slides/slide27.xml" ContentType="application/vnd.openxmlformats-officedocument.presentationml.slide+xml"/>
  <Override PartName="/ppt/slides/slide20.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28.xml" ContentType="application/vnd.openxmlformats-officedocument.presentationml.slide+xml"/>
  <Override PartName="/ppt/slides/slide21.xml" ContentType="application/vnd.openxmlformats-officedocument.presentationml.slide+xml"/>
  <Override PartName="/ppt/slides/slide55.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Masters/_rels/slideMaster1.xml.rels" ContentType="application/vnd.openxmlformats-package.relationships+xml"/>
  <Override PartName="/ppt/slideMasters/slideMaster1.xml" ContentType="application/vnd.openxmlformats-officedocument.presentationml.slideMaster+xml"/>
  <Override PartName="/ppt/theme/theme2.xml" ContentType="application/vnd.openxmlformats-officedocument.theme+xml"/>
  <Override PartName="/ppt/theme/theme1.xml" ContentType="application/vnd.openxmlformats-officedocument.theme+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Lst>
  <p:sldSz cx="18288000" cy="10287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63" Type="http://schemas.openxmlformats.org/officeDocument/2006/relationships/slide" Target="slides/slide60.xml"/><Relationship Id="rId64" Type="http://schemas.openxmlformats.org/officeDocument/2006/relationships/slide" Target="slides/slide61.xml"/><Relationship Id="rId65" Type="http://schemas.openxmlformats.org/officeDocument/2006/relationships/slide" Target="slides/slide62.xml"/><Relationship Id="rId66" Type="http://schemas.openxmlformats.org/officeDocument/2006/relationships/slide" Target="slides/slide63.xml"/><Relationship Id="rId67" Type="http://schemas.openxmlformats.org/officeDocument/2006/relationships/slide" Target="slides/slide64.xml"/><Relationship Id="rId68" Type="http://schemas.openxmlformats.org/officeDocument/2006/relationships/slide" Target="slides/slide65.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PlaceHolder 1"/>
          <p:cNvSpPr>
            <a:spLocks noGrp="1"/>
          </p:cNvSpPr>
          <p:nvPr>
            <p:ph type="body"/>
          </p:nvPr>
        </p:nvSpPr>
        <p:spPr>
          <a:xfrm>
            <a:off x="756000" y="5078520"/>
            <a:ext cx="6047640" cy="4811040"/>
          </a:xfrm>
          <a:prstGeom prst="rect">
            <a:avLst/>
          </a:prstGeom>
        </p:spPr>
        <p:txBody>
          <a:bodyPr lIns="0" rIns="0" tIns="0" bIns="0"/>
          <a:p>
            <a:r>
              <a:rPr b="0" lang="uk-UA" sz="2000" spc="-1" strike="noStrike">
                <a:solidFill>
                  <a:srgbClr val="000000"/>
                </a:solidFill>
                <a:uFill>
                  <a:solidFill>
                    <a:srgbClr val="ffffff"/>
                  </a:solidFill>
                </a:uFill>
                <a:latin typeface="Arial"/>
              </a:rPr>
              <a:t>Для правки формата примечаний щёлкните мышью</a:t>
            </a:r>
            <a:endParaRPr b="0" lang="uk-UA" sz="2000" spc="-1" strike="noStrike">
              <a:solidFill>
                <a:srgbClr val="000000"/>
              </a:solidFill>
              <a:uFill>
                <a:solidFill>
                  <a:srgbClr val="ffffff"/>
                </a:solidFill>
              </a:uFill>
              <a:latin typeface="Arial"/>
            </a:endParaRPr>
          </a:p>
        </p:txBody>
      </p:sp>
      <p:sp>
        <p:nvSpPr>
          <p:cNvPr id="45" name="PlaceHolder 2"/>
          <p:cNvSpPr>
            <a:spLocks noGrp="1"/>
          </p:cNvSpPr>
          <p:nvPr>
            <p:ph type="hdr"/>
          </p:nvPr>
        </p:nvSpPr>
        <p:spPr>
          <a:xfrm>
            <a:off x="0" y="0"/>
            <a:ext cx="3280320" cy="534240"/>
          </a:xfrm>
          <a:prstGeom prst="rect">
            <a:avLst/>
          </a:prstGeom>
        </p:spPr>
        <p:txBody>
          <a:bodyPr lIns="0" rIns="0" tIns="0" bIns="0"/>
          <a:p>
            <a:r>
              <a:rPr b="0" lang="uk-UA" sz="1400" spc="-1" strike="noStrike">
                <a:solidFill>
                  <a:srgbClr val="000000"/>
                </a:solidFill>
                <a:uFill>
                  <a:solidFill>
                    <a:srgbClr val="ffffff"/>
                  </a:solidFill>
                </a:uFill>
                <a:latin typeface="Times New Roman"/>
              </a:rPr>
              <a:t>&lt;заголовок&gt;</a:t>
            </a:r>
            <a:endParaRPr b="0" lang="uk-UA" sz="1400" spc="-1" strike="noStrike">
              <a:solidFill>
                <a:srgbClr val="000000"/>
              </a:solidFill>
              <a:uFill>
                <a:solidFill>
                  <a:srgbClr val="ffffff"/>
                </a:solidFill>
              </a:uFill>
              <a:latin typeface="Times New Roman"/>
            </a:endParaRPr>
          </a:p>
        </p:txBody>
      </p:sp>
      <p:sp>
        <p:nvSpPr>
          <p:cNvPr id="46" name="PlaceHolder 3"/>
          <p:cNvSpPr>
            <a:spLocks noGrp="1"/>
          </p:cNvSpPr>
          <p:nvPr>
            <p:ph type="dt"/>
          </p:nvPr>
        </p:nvSpPr>
        <p:spPr>
          <a:xfrm>
            <a:off x="4279320" y="0"/>
            <a:ext cx="3280320" cy="534240"/>
          </a:xfrm>
          <a:prstGeom prst="rect">
            <a:avLst/>
          </a:prstGeom>
        </p:spPr>
        <p:txBody>
          <a:bodyPr lIns="0" rIns="0" tIns="0" bIns="0"/>
          <a:p>
            <a:pPr algn="r"/>
            <a:r>
              <a:rPr b="0" lang="uk-UA" sz="1400" spc="-1" strike="noStrike">
                <a:solidFill>
                  <a:srgbClr val="000000"/>
                </a:solidFill>
                <a:uFill>
                  <a:solidFill>
                    <a:srgbClr val="ffffff"/>
                  </a:solidFill>
                </a:uFill>
                <a:latin typeface="Times New Roman"/>
              </a:rPr>
              <a:t>&lt;дата/время&gt;</a:t>
            </a:r>
            <a:endParaRPr b="0" lang="uk-UA" sz="1400" spc="-1" strike="noStrike">
              <a:solidFill>
                <a:srgbClr val="000000"/>
              </a:solidFill>
              <a:uFill>
                <a:solidFill>
                  <a:srgbClr val="ffffff"/>
                </a:solidFill>
              </a:uFill>
              <a:latin typeface="Times New Roman"/>
            </a:endParaRPr>
          </a:p>
        </p:txBody>
      </p:sp>
      <p:sp>
        <p:nvSpPr>
          <p:cNvPr id="47" name="PlaceHolder 4"/>
          <p:cNvSpPr>
            <a:spLocks noGrp="1"/>
          </p:cNvSpPr>
          <p:nvPr>
            <p:ph type="ftr"/>
          </p:nvPr>
        </p:nvSpPr>
        <p:spPr>
          <a:xfrm>
            <a:off x="0" y="10157400"/>
            <a:ext cx="3280320" cy="534240"/>
          </a:xfrm>
          <a:prstGeom prst="rect">
            <a:avLst/>
          </a:prstGeom>
        </p:spPr>
        <p:txBody>
          <a:bodyPr lIns="0" rIns="0" tIns="0" bIns="0" anchor="b"/>
          <a:p>
            <a:r>
              <a:rPr b="0" lang="uk-UA" sz="1400" spc="-1" strike="noStrike">
                <a:solidFill>
                  <a:srgbClr val="000000"/>
                </a:solidFill>
                <a:uFill>
                  <a:solidFill>
                    <a:srgbClr val="ffffff"/>
                  </a:solidFill>
                </a:uFill>
                <a:latin typeface="Times New Roman"/>
              </a:rPr>
              <a:t>&lt;нижний колонтитул&gt;</a:t>
            </a:r>
            <a:endParaRPr b="0" lang="uk-UA" sz="1400" spc="-1" strike="noStrike">
              <a:solidFill>
                <a:srgbClr val="000000"/>
              </a:solidFill>
              <a:uFill>
                <a:solidFill>
                  <a:srgbClr val="ffffff"/>
                </a:solidFill>
              </a:uFill>
              <a:latin typeface="Times New Roman"/>
            </a:endParaRPr>
          </a:p>
        </p:txBody>
      </p:sp>
      <p:sp>
        <p:nvSpPr>
          <p:cNvPr id="48" name="PlaceHolder 5"/>
          <p:cNvSpPr>
            <a:spLocks noGrp="1"/>
          </p:cNvSpPr>
          <p:nvPr>
            <p:ph type="sldNum"/>
          </p:nvPr>
        </p:nvSpPr>
        <p:spPr>
          <a:xfrm>
            <a:off x="4279320" y="10157400"/>
            <a:ext cx="3280320" cy="534240"/>
          </a:xfrm>
          <a:prstGeom prst="rect">
            <a:avLst/>
          </a:prstGeom>
        </p:spPr>
        <p:txBody>
          <a:bodyPr lIns="0" rIns="0" tIns="0" bIns="0" anchor="b"/>
          <a:p>
            <a:pPr algn="r"/>
            <a:fld id="{5E37D961-E649-4B22-93F8-5599E58E46C5}" type="slidenum">
              <a:rPr b="0" lang="uk-UA" sz="1400" spc="-1" strike="noStrike">
                <a:solidFill>
                  <a:srgbClr val="000000"/>
                </a:solidFill>
                <a:uFill>
                  <a:solidFill>
                    <a:srgbClr val="ffffff"/>
                  </a:solidFill>
                </a:uFill>
                <a:latin typeface="Times New Roman"/>
              </a:rPr>
              <a:t>&lt;номер&gt;</a:t>
            </a:fld>
            <a:endParaRPr b="0" lang="uk-UA"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4" name="PlaceHolder 1"/>
          <p:cNvSpPr>
            <a:spLocks noGrp="1"/>
          </p:cNvSpPr>
          <p:nvPr>
            <p:ph type="body"/>
          </p:nvPr>
        </p:nvSpPr>
        <p:spPr>
          <a:xfrm>
            <a:off x="685800" y="4400640"/>
            <a:ext cx="5486040" cy="3600000"/>
          </a:xfrm>
          <a:prstGeom prst="rect">
            <a:avLst/>
          </a:prstGeom>
        </p:spPr>
        <p:txBody>
          <a:bodyPr/>
          <a:p>
            <a:endParaRPr b="0" lang="uk-UA" sz="2000" spc="-1" strike="noStrike">
              <a:solidFill>
                <a:srgbClr val="000000"/>
              </a:solidFill>
              <a:uFill>
                <a:solidFill>
                  <a:srgbClr val="ffffff"/>
                </a:solidFill>
              </a:uFill>
              <a:latin typeface="Arial"/>
            </a:endParaRPr>
          </a:p>
        </p:txBody>
      </p:sp>
      <p:sp>
        <p:nvSpPr>
          <p:cNvPr id="455" name="TextShape 2"/>
          <p:cNvSpPr txBox="1"/>
          <p:nvPr/>
        </p:nvSpPr>
        <p:spPr>
          <a:xfrm>
            <a:off x="3884760" y="8685360"/>
            <a:ext cx="2971440" cy="458280"/>
          </a:xfrm>
          <a:prstGeom prst="rect">
            <a:avLst/>
          </a:prstGeom>
          <a:noFill/>
          <a:ln>
            <a:noFill/>
          </a:ln>
        </p:spPr>
        <p:txBody>
          <a:bodyPr anchor="b"/>
          <a:p>
            <a:pPr algn="r">
              <a:lnSpc>
                <a:spcPct val="100000"/>
              </a:lnSpc>
            </a:pPr>
            <a:fld id="{93C92168-C223-4CB1-BCD1-5D7B036C96C4}" type="slidenum">
              <a:rPr b="0" lang="uk-UA" sz="1200" spc="-1" strike="noStrike">
                <a:solidFill>
                  <a:srgbClr val="000000"/>
                </a:solidFill>
                <a:uFill>
                  <a:solidFill>
                    <a:srgbClr val="ffffff"/>
                  </a:solidFill>
                </a:uFill>
                <a:latin typeface="+mn-lt"/>
                <a:ea typeface="+mn-ea"/>
              </a:rPr>
              <a:t>&lt;номер&gt;</a:t>
            </a:fld>
            <a:endParaRPr b="0" lang="uk-UA" sz="1400" spc="-1" strike="noStrike">
              <a:solidFill>
                <a:srgbClr val="000000"/>
              </a:solidFill>
              <a:uFill>
                <a:solidFill>
                  <a:srgbClr val="ffffff"/>
                </a:solidFill>
              </a:u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32" name="PlaceHolder 2"/>
          <p:cNvSpPr>
            <a:spLocks noGrp="1"/>
          </p:cNvSpPr>
          <p:nvPr>
            <p:ph type="body"/>
          </p:nvPr>
        </p:nvSpPr>
        <p:spPr>
          <a:xfrm>
            <a:off x="914400" y="2406960"/>
            <a:ext cx="1645884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33" name="PlaceHolder 3"/>
          <p:cNvSpPr>
            <a:spLocks noGrp="1"/>
          </p:cNvSpPr>
          <p:nvPr>
            <p:ph type="body"/>
          </p:nvPr>
        </p:nvSpPr>
        <p:spPr>
          <a:xfrm>
            <a:off x="914400" y="5523120"/>
            <a:ext cx="1645884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35" name="PlaceHolder 2"/>
          <p:cNvSpPr>
            <a:spLocks noGrp="1"/>
          </p:cNvSpPr>
          <p:nvPr>
            <p:ph type="body"/>
          </p:nvPr>
        </p:nvSpPr>
        <p:spPr>
          <a:xfrm>
            <a:off x="914400" y="240696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36" name="PlaceHolder 3"/>
          <p:cNvSpPr>
            <a:spLocks noGrp="1"/>
          </p:cNvSpPr>
          <p:nvPr>
            <p:ph type="body"/>
          </p:nvPr>
        </p:nvSpPr>
        <p:spPr>
          <a:xfrm>
            <a:off x="9348120" y="240696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37" name="PlaceHolder 4"/>
          <p:cNvSpPr>
            <a:spLocks noGrp="1"/>
          </p:cNvSpPr>
          <p:nvPr>
            <p:ph type="body"/>
          </p:nvPr>
        </p:nvSpPr>
        <p:spPr>
          <a:xfrm>
            <a:off x="9348120" y="552312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38" name="PlaceHolder 5"/>
          <p:cNvSpPr>
            <a:spLocks noGrp="1"/>
          </p:cNvSpPr>
          <p:nvPr>
            <p:ph type="body"/>
          </p:nvPr>
        </p:nvSpPr>
        <p:spPr>
          <a:xfrm>
            <a:off x="914400" y="552312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40" name="PlaceHolder 2"/>
          <p:cNvSpPr>
            <a:spLocks noGrp="1"/>
          </p:cNvSpPr>
          <p:nvPr>
            <p:ph type="body"/>
          </p:nvPr>
        </p:nvSpPr>
        <p:spPr>
          <a:xfrm>
            <a:off x="914400" y="2406960"/>
            <a:ext cx="1645884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41" name="PlaceHolder 3"/>
          <p:cNvSpPr>
            <a:spLocks noGrp="1"/>
          </p:cNvSpPr>
          <p:nvPr>
            <p:ph type="body"/>
          </p:nvPr>
        </p:nvSpPr>
        <p:spPr>
          <a:xfrm>
            <a:off x="914400" y="2406960"/>
            <a:ext cx="1645884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pic>
        <p:nvPicPr>
          <p:cNvPr id="42" name="" descr=""/>
          <p:cNvPicPr/>
          <p:nvPr/>
        </p:nvPicPr>
        <p:blipFill>
          <a:blip r:embed="rId2"/>
          <a:stretch/>
        </p:blipFill>
        <p:spPr>
          <a:xfrm>
            <a:off x="5405040" y="2406960"/>
            <a:ext cx="7477200" cy="5965920"/>
          </a:xfrm>
          <a:prstGeom prst="rect">
            <a:avLst/>
          </a:prstGeom>
          <a:ln>
            <a:noFill/>
          </a:ln>
        </p:spPr>
      </p:pic>
      <p:pic>
        <p:nvPicPr>
          <p:cNvPr id="43" name="" descr=""/>
          <p:cNvPicPr/>
          <p:nvPr/>
        </p:nvPicPr>
        <p:blipFill>
          <a:blip r:embed="rId3"/>
          <a:stretch/>
        </p:blipFill>
        <p:spPr>
          <a:xfrm>
            <a:off x="5405040" y="2406960"/>
            <a:ext cx="7477200" cy="5965920"/>
          </a:xfrm>
          <a:prstGeom prst="rect">
            <a:avLst/>
          </a:prstGeom>
          <a:ln>
            <a:noFill/>
          </a:ln>
        </p:spPr>
      </p:pic>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11" name="PlaceHolder 2"/>
          <p:cNvSpPr>
            <a:spLocks noGrp="1"/>
          </p:cNvSpPr>
          <p:nvPr>
            <p:ph type="subTitle"/>
          </p:nvPr>
        </p:nvSpPr>
        <p:spPr>
          <a:xfrm>
            <a:off x="914400" y="2406960"/>
            <a:ext cx="16458840" cy="5965920"/>
          </a:xfrm>
          <a:prstGeom prst="rect">
            <a:avLst/>
          </a:prstGeom>
        </p:spPr>
        <p:txBody>
          <a:bodyPr lIns="0" rIns="0" tIns="0" bIns="0" anchor="ctr"/>
          <a:p>
            <a:pPr algn="ctr"/>
            <a:endParaRPr b="0" lang="uk-UA" sz="3200" spc="-1" strike="noStrike">
              <a:solidFill>
                <a:srgbClr val="000000"/>
              </a:solidFill>
              <a:uFill>
                <a:solidFill>
                  <a:srgbClr val="ffffff"/>
                </a:solidFill>
              </a:u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13" name="PlaceHolder 2"/>
          <p:cNvSpPr>
            <a:spLocks noGrp="1"/>
          </p:cNvSpPr>
          <p:nvPr>
            <p:ph type="body"/>
          </p:nvPr>
        </p:nvSpPr>
        <p:spPr>
          <a:xfrm>
            <a:off x="914400" y="2406960"/>
            <a:ext cx="1645884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15" name="PlaceHolder 2"/>
          <p:cNvSpPr>
            <a:spLocks noGrp="1"/>
          </p:cNvSpPr>
          <p:nvPr>
            <p:ph type="body"/>
          </p:nvPr>
        </p:nvSpPr>
        <p:spPr>
          <a:xfrm>
            <a:off x="914400" y="2406960"/>
            <a:ext cx="803160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16" name="PlaceHolder 3"/>
          <p:cNvSpPr>
            <a:spLocks noGrp="1"/>
          </p:cNvSpPr>
          <p:nvPr>
            <p:ph type="body"/>
          </p:nvPr>
        </p:nvSpPr>
        <p:spPr>
          <a:xfrm>
            <a:off x="9348120" y="2406960"/>
            <a:ext cx="803160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914400" y="410400"/>
            <a:ext cx="16458840" cy="7962840"/>
          </a:xfrm>
          <a:prstGeom prst="rect">
            <a:avLst/>
          </a:prstGeom>
        </p:spPr>
        <p:txBody>
          <a:bodyPr lIns="0" rIns="0" tIns="0" bIns="0" anchor="ctr"/>
          <a:p>
            <a:pPr algn="ctr"/>
            <a:endParaRPr b="0" lang="uk-UA"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20" name="PlaceHolder 2"/>
          <p:cNvSpPr>
            <a:spLocks noGrp="1"/>
          </p:cNvSpPr>
          <p:nvPr>
            <p:ph type="body"/>
          </p:nvPr>
        </p:nvSpPr>
        <p:spPr>
          <a:xfrm>
            <a:off x="914400" y="240696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21" name="PlaceHolder 3"/>
          <p:cNvSpPr>
            <a:spLocks noGrp="1"/>
          </p:cNvSpPr>
          <p:nvPr>
            <p:ph type="body"/>
          </p:nvPr>
        </p:nvSpPr>
        <p:spPr>
          <a:xfrm>
            <a:off x="914400" y="552312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22" name="PlaceHolder 4"/>
          <p:cNvSpPr>
            <a:spLocks noGrp="1"/>
          </p:cNvSpPr>
          <p:nvPr>
            <p:ph type="body"/>
          </p:nvPr>
        </p:nvSpPr>
        <p:spPr>
          <a:xfrm>
            <a:off x="9348120" y="2406960"/>
            <a:ext cx="803160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24" name="PlaceHolder 2"/>
          <p:cNvSpPr>
            <a:spLocks noGrp="1"/>
          </p:cNvSpPr>
          <p:nvPr>
            <p:ph type="body"/>
          </p:nvPr>
        </p:nvSpPr>
        <p:spPr>
          <a:xfrm>
            <a:off x="914400" y="2406960"/>
            <a:ext cx="8031600" cy="596592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25" name="PlaceHolder 3"/>
          <p:cNvSpPr>
            <a:spLocks noGrp="1"/>
          </p:cNvSpPr>
          <p:nvPr>
            <p:ph type="body"/>
          </p:nvPr>
        </p:nvSpPr>
        <p:spPr>
          <a:xfrm>
            <a:off x="9348120" y="240696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26" name="PlaceHolder 4"/>
          <p:cNvSpPr>
            <a:spLocks noGrp="1"/>
          </p:cNvSpPr>
          <p:nvPr>
            <p:ph type="body"/>
          </p:nvPr>
        </p:nvSpPr>
        <p:spPr>
          <a:xfrm>
            <a:off x="9348120" y="552312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914400" y="410400"/>
            <a:ext cx="16458840" cy="1717560"/>
          </a:xfrm>
          <a:prstGeom prst="rect">
            <a:avLst/>
          </a:prstGeom>
        </p:spPr>
        <p:txBody>
          <a:bodyPr lIns="0" rIns="0" tIns="0" bIns="0" anchor="ctr"/>
          <a:p>
            <a:endParaRPr b="0" lang="en-US" sz="1800" spc="-1" strike="noStrike">
              <a:solidFill>
                <a:srgbClr val="ffffff"/>
              </a:solidFill>
              <a:uFill>
                <a:solidFill>
                  <a:srgbClr val="ffffff"/>
                </a:solidFill>
              </a:uFill>
              <a:latin typeface="Century Gothic"/>
            </a:endParaRPr>
          </a:p>
        </p:txBody>
      </p:sp>
      <p:sp>
        <p:nvSpPr>
          <p:cNvPr id="28" name="PlaceHolder 2"/>
          <p:cNvSpPr>
            <a:spLocks noGrp="1"/>
          </p:cNvSpPr>
          <p:nvPr>
            <p:ph type="body"/>
          </p:nvPr>
        </p:nvSpPr>
        <p:spPr>
          <a:xfrm>
            <a:off x="914400" y="240696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29" name="PlaceHolder 3"/>
          <p:cNvSpPr>
            <a:spLocks noGrp="1"/>
          </p:cNvSpPr>
          <p:nvPr>
            <p:ph type="body"/>
          </p:nvPr>
        </p:nvSpPr>
        <p:spPr>
          <a:xfrm>
            <a:off x="9348120" y="2406960"/>
            <a:ext cx="803160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
        <p:nvSpPr>
          <p:cNvPr id="30" name="PlaceHolder 4"/>
          <p:cNvSpPr>
            <a:spLocks noGrp="1"/>
          </p:cNvSpPr>
          <p:nvPr>
            <p:ph type="body"/>
          </p:nvPr>
        </p:nvSpPr>
        <p:spPr>
          <a:xfrm>
            <a:off x="914400" y="5523120"/>
            <a:ext cx="16458840" cy="2845440"/>
          </a:xfrm>
          <a:prstGeom prst="rect">
            <a:avLst/>
          </a:prstGeom>
        </p:spPr>
        <p:txBody>
          <a:bodyPr lIns="0" rIns="0" tIns="0" bIns="0"/>
          <a:p>
            <a:endParaRPr b="0" lang="en-US" sz="3000" spc="-1" strike="noStrike">
              <a:solidFill>
                <a:srgbClr val="0f496f"/>
              </a:solidFill>
              <a:uFill>
                <a:solidFill>
                  <a:srgbClr val="ffffff"/>
                </a:solidFill>
              </a:uFill>
              <a:latin typeface="Century Gothic"/>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Line 1"/>
          <p:cNvSpPr/>
          <p:nvPr/>
        </p:nvSpPr>
        <p:spPr>
          <a:xfrm flipH="1">
            <a:off x="16913880" y="4444920"/>
            <a:ext cx="1369080" cy="1369080"/>
          </a:xfrm>
          <a:prstGeom prst="line">
            <a:avLst/>
          </a:prstGeom>
          <a:ln w="9360">
            <a:solidFill>
              <a:schemeClr val="tx1"/>
            </a:solidFill>
            <a:round/>
          </a:ln>
        </p:spPr>
        <p:style>
          <a:lnRef idx="2">
            <a:schemeClr val="accent1"/>
          </a:lnRef>
          <a:fillRef idx="0">
            <a:schemeClr val="accent1"/>
          </a:fillRef>
          <a:effectRef idx="1">
            <a:schemeClr val="accent1"/>
          </a:effectRef>
          <a:fontRef idx="minor"/>
        </p:style>
      </p:sp>
      <p:sp>
        <p:nvSpPr>
          <p:cNvPr id="1" name="Line 2"/>
          <p:cNvSpPr/>
          <p:nvPr/>
        </p:nvSpPr>
        <p:spPr>
          <a:xfrm flipH="1">
            <a:off x="13810320" y="4785480"/>
            <a:ext cx="4472640" cy="4472640"/>
          </a:xfrm>
          <a:prstGeom prst="line">
            <a:avLst/>
          </a:prstGeom>
          <a:ln w="9360">
            <a:solidFill>
              <a:schemeClr val="tx1"/>
            </a:solidFill>
            <a:round/>
          </a:ln>
        </p:spPr>
        <p:style>
          <a:lnRef idx="2">
            <a:schemeClr val="accent1"/>
          </a:lnRef>
          <a:fillRef idx="0">
            <a:schemeClr val="accent1"/>
          </a:fillRef>
          <a:effectRef idx="1">
            <a:schemeClr val="accent1"/>
          </a:effectRef>
          <a:fontRef idx="minor"/>
        </p:style>
      </p:sp>
      <p:sp>
        <p:nvSpPr>
          <p:cNvPr id="2" name="Line 3"/>
          <p:cNvSpPr/>
          <p:nvPr/>
        </p:nvSpPr>
        <p:spPr>
          <a:xfrm flipH="1">
            <a:off x="15438240" y="4927320"/>
            <a:ext cx="2844720" cy="2845080"/>
          </a:xfrm>
          <a:prstGeom prst="line">
            <a:avLst/>
          </a:prstGeom>
          <a:ln w="9360">
            <a:solidFill>
              <a:schemeClr val="tx1"/>
            </a:solidFill>
            <a:round/>
          </a:ln>
        </p:spPr>
        <p:style>
          <a:lnRef idx="2">
            <a:schemeClr val="accent1"/>
          </a:lnRef>
          <a:fillRef idx="0">
            <a:schemeClr val="accent1"/>
          </a:fillRef>
          <a:effectRef idx="1">
            <a:schemeClr val="accent1"/>
          </a:effectRef>
          <a:fontRef idx="minor"/>
        </p:style>
      </p:sp>
      <p:sp>
        <p:nvSpPr>
          <p:cNvPr id="3" name="Line 4"/>
          <p:cNvSpPr/>
          <p:nvPr/>
        </p:nvSpPr>
        <p:spPr>
          <a:xfrm flipH="1">
            <a:off x="15664320" y="4696560"/>
            <a:ext cx="2618640" cy="2618640"/>
          </a:xfrm>
          <a:prstGeom prst="line">
            <a:avLst/>
          </a:prstGeom>
          <a:ln w="28440">
            <a:solidFill>
              <a:schemeClr val="tx1"/>
            </a:solidFill>
            <a:round/>
          </a:ln>
        </p:spPr>
        <p:style>
          <a:lnRef idx="2">
            <a:schemeClr val="accent1"/>
          </a:lnRef>
          <a:fillRef idx="0">
            <a:schemeClr val="accent1"/>
          </a:fillRef>
          <a:effectRef idx="1">
            <a:schemeClr val="accent1"/>
          </a:effectRef>
          <a:fontRef idx="minor"/>
        </p:style>
      </p:sp>
      <p:sp>
        <p:nvSpPr>
          <p:cNvPr id="4" name="Line 5"/>
          <p:cNvSpPr/>
          <p:nvPr/>
        </p:nvSpPr>
        <p:spPr>
          <a:xfrm flipH="1">
            <a:off x="16378200" y="5524200"/>
            <a:ext cx="1904760" cy="1905120"/>
          </a:xfrm>
          <a:prstGeom prst="line">
            <a:avLst/>
          </a:prstGeom>
          <a:ln w="28440">
            <a:solidFill>
              <a:schemeClr val="tx1"/>
            </a:solidFill>
            <a:round/>
          </a:ln>
        </p:spPr>
        <p:style>
          <a:lnRef idx="2">
            <a:schemeClr val="accent1"/>
          </a:lnRef>
          <a:fillRef idx="0">
            <a:schemeClr val="accent1"/>
          </a:fillRef>
          <a:effectRef idx="1">
            <a:schemeClr val="accent1"/>
          </a:effectRef>
          <a:fontRef idx="minor"/>
        </p:style>
      </p:sp>
      <p:sp>
        <p:nvSpPr>
          <p:cNvPr id="5" name="PlaceHolder 6"/>
          <p:cNvSpPr>
            <a:spLocks noGrp="1"/>
          </p:cNvSpPr>
          <p:nvPr>
            <p:ph type="dt"/>
          </p:nvPr>
        </p:nvSpPr>
        <p:spPr>
          <a:xfrm>
            <a:off x="14856480" y="9258480"/>
            <a:ext cx="2400120" cy="547200"/>
          </a:xfrm>
          <a:prstGeom prst="rect">
            <a:avLst/>
          </a:prstGeom>
        </p:spPr>
        <p:txBody>
          <a:bodyPr/>
          <a:p>
            <a:pPr algn="r">
              <a:lnSpc>
                <a:spcPct val="100000"/>
              </a:lnSpc>
            </a:pPr>
            <a:r>
              <a:rPr b="0" lang="uk-UA" sz="1500" spc="-1" strike="noStrike">
                <a:solidFill>
                  <a:srgbClr val="0a304a"/>
                </a:solidFill>
                <a:uFill>
                  <a:solidFill>
                    <a:srgbClr val="ffffff"/>
                  </a:solidFill>
                </a:uFill>
                <a:latin typeface="Century Gothic"/>
              </a:rPr>
              <a:t>21/1/22</a:t>
            </a:r>
            <a:endParaRPr b="0" lang="uk-UA" sz="1400" spc="-1" strike="noStrike">
              <a:solidFill>
                <a:srgbClr val="000000"/>
              </a:solidFill>
              <a:uFill>
                <a:solidFill>
                  <a:srgbClr val="ffffff"/>
                </a:solidFill>
              </a:uFill>
              <a:latin typeface="Times New Roman"/>
            </a:endParaRPr>
          </a:p>
        </p:txBody>
      </p:sp>
      <p:sp>
        <p:nvSpPr>
          <p:cNvPr id="6" name="PlaceHolder 7"/>
          <p:cNvSpPr>
            <a:spLocks noGrp="1"/>
          </p:cNvSpPr>
          <p:nvPr>
            <p:ph type="ftr"/>
          </p:nvPr>
        </p:nvSpPr>
        <p:spPr>
          <a:xfrm>
            <a:off x="1026360" y="9258480"/>
            <a:ext cx="11315520" cy="547200"/>
          </a:xfrm>
          <a:prstGeom prst="rect">
            <a:avLst/>
          </a:prstGeom>
        </p:spPr>
        <p:txBody>
          <a:bodyPr/>
          <a:p>
            <a:endParaRPr b="0" lang="uk-UA" sz="2400" spc="-1" strike="noStrike">
              <a:solidFill>
                <a:srgbClr val="000000"/>
              </a:solidFill>
              <a:uFill>
                <a:solidFill>
                  <a:srgbClr val="ffffff"/>
                </a:solidFill>
              </a:uFill>
              <a:latin typeface="Times New Roman"/>
            </a:endParaRPr>
          </a:p>
        </p:txBody>
      </p:sp>
      <p:sp>
        <p:nvSpPr>
          <p:cNvPr id="7" name="PlaceHolder 8"/>
          <p:cNvSpPr>
            <a:spLocks noGrp="1"/>
          </p:cNvSpPr>
          <p:nvPr>
            <p:ph type="sldNum"/>
          </p:nvPr>
        </p:nvSpPr>
        <p:spPr>
          <a:xfrm>
            <a:off x="15544800" y="8367840"/>
            <a:ext cx="1712880" cy="1004400"/>
          </a:xfrm>
          <a:prstGeom prst="rect">
            <a:avLst/>
          </a:prstGeom>
        </p:spPr>
        <p:txBody>
          <a:bodyPr anchor="b"/>
          <a:p>
            <a:pPr algn="r">
              <a:lnSpc>
                <a:spcPct val="100000"/>
              </a:lnSpc>
            </a:pPr>
            <a:fld id="{1F626F9B-4C90-4F40-AF69-CE08111F012F}" type="slidenum">
              <a:rPr b="0" lang="uk-UA" sz="4800" spc="-1" strike="noStrike">
                <a:solidFill>
                  <a:srgbClr val="0a304a"/>
                </a:solidFill>
                <a:uFill>
                  <a:solidFill>
                    <a:srgbClr val="ffffff"/>
                  </a:solidFill>
                </a:uFill>
                <a:latin typeface="Century Gothic"/>
              </a:rPr>
              <a:t>&lt;номер&gt;</a:t>
            </a:fld>
            <a:endParaRPr b="0" lang="uk-UA" sz="1400" spc="-1" strike="noStrike">
              <a:solidFill>
                <a:srgbClr val="000000"/>
              </a:solidFill>
              <a:uFill>
                <a:solidFill>
                  <a:srgbClr val="ffffff"/>
                </a:solidFill>
              </a:uFill>
              <a:latin typeface="Times New Roman"/>
            </a:endParaRPr>
          </a:p>
        </p:txBody>
      </p:sp>
      <p:sp>
        <p:nvSpPr>
          <p:cNvPr id="8" name="PlaceHolder 9"/>
          <p:cNvSpPr>
            <a:spLocks noGrp="1"/>
          </p:cNvSpPr>
          <p:nvPr>
            <p:ph type="title"/>
          </p:nvPr>
        </p:nvSpPr>
        <p:spPr>
          <a:xfrm>
            <a:off x="914400" y="410400"/>
            <a:ext cx="16458840" cy="1717560"/>
          </a:xfrm>
          <a:prstGeom prst="rect">
            <a:avLst/>
          </a:prstGeom>
        </p:spPr>
        <p:txBody>
          <a:bodyPr lIns="0" rIns="0" tIns="0" bIns="0" anchor="ctr"/>
          <a:p>
            <a:r>
              <a:rPr b="0" lang="en-US" sz="1800" spc="-1" strike="noStrike">
                <a:solidFill>
                  <a:srgbClr val="ffffff"/>
                </a:solidFill>
                <a:uFill>
                  <a:solidFill>
                    <a:srgbClr val="ffffff"/>
                  </a:solidFill>
                </a:uFill>
                <a:latin typeface="Century Gothic"/>
              </a:rPr>
              <a:t>Для правки текста заголовка щёлкните мышью</a:t>
            </a:r>
            <a:endParaRPr b="0" lang="en-US" sz="1800" spc="-1" strike="noStrike">
              <a:solidFill>
                <a:srgbClr val="ffffff"/>
              </a:solidFill>
              <a:uFill>
                <a:solidFill>
                  <a:srgbClr val="ffffff"/>
                </a:solidFill>
              </a:uFill>
              <a:latin typeface="Century Gothic"/>
            </a:endParaRPr>
          </a:p>
        </p:txBody>
      </p:sp>
      <p:sp>
        <p:nvSpPr>
          <p:cNvPr id="9" name="PlaceHolder 10"/>
          <p:cNvSpPr>
            <a:spLocks noGrp="1"/>
          </p:cNvSpPr>
          <p:nvPr>
            <p:ph type="body"/>
          </p:nvPr>
        </p:nvSpPr>
        <p:spPr>
          <a:xfrm>
            <a:off x="914400" y="2406960"/>
            <a:ext cx="16458840" cy="5965920"/>
          </a:xfrm>
          <a:prstGeom prst="rect">
            <a:avLst/>
          </a:prstGeom>
        </p:spPr>
        <p:txBody>
          <a:bodyPr lIns="0" rIns="0" tIns="0" bIns="0"/>
          <a:p>
            <a:pPr marL="432000" indent="-324000">
              <a:buClr>
                <a:srgbClr val="000000"/>
              </a:buClr>
              <a:buSzPct val="45000"/>
              <a:buFont typeface="Wingdings" charset="2"/>
              <a:buChar char=""/>
            </a:pPr>
            <a:r>
              <a:rPr b="0" lang="en-US" sz="3000" spc="-1" strike="noStrike">
                <a:solidFill>
                  <a:srgbClr val="0f496f"/>
                </a:solidFill>
                <a:uFill>
                  <a:solidFill>
                    <a:srgbClr val="ffffff"/>
                  </a:solidFill>
                </a:uFill>
                <a:latin typeface="Century Gothic"/>
              </a:rPr>
              <a:t>Для правки структуры щёлкните мышью</a:t>
            </a:r>
            <a:endParaRPr b="0" lang="en-US" sz="3000" spc="-1" strike="noStrike">
              <a:solidFill>
                <a:srgbClr val="0f496f"/>
              </a:solidFill>
              <a:uFill>
                <a:solidFill>
                  <a:srgbClr val="ffffff"/>
                </a:solidFill>
              </a:uFill>
              <a:latin typeface="Century Gothic"/>
            </a:endParaRPr>
          </a:p>
          <a:p>
            <a:pPr lvl="1" marL="864000" indent="-324000">
              <a:buClr>
                <a:srgbClr val="000000"/>
              </a:buClr>
              <a:buSzPct val="75000"/>
              <a:buFont typeface="Symbol" charset="2"/>
              <a:buChar char=""/>
            </a:pPr>
            <a:r>
              <a:rPr b="0" lang="en-US" sz="2400" spc="-1" strike="noStrike">
                <a:solidFill>
                  <a:srgbClr val="0f496f"/>
                </a:solidFill>
                <a:uFill>
                  <a:solidFill>
                    <a:srgbClr val="ffffff"/>
                  </a:solidFill>
                </a:uFill>
                <a:latin typeface="Century Gothic"/>
              </a:rPr>
              <a:t>Второй уровень структуры</a:t>
            </a:r>
            <a:endParaRPr b="0" lang="en-US" sz="2400" spc="-1" strike="noStrike">
              <a:solidFill>
                <a:srgbClr val="0f496f"/>
              </a:solidFill>
              <a:uFill>
                <a:solidFill>
                  <a:srgbClr val="ffffff"/>
                </a:solidFill>
              </a:uFill>
              <a:latin typeface="Century Gothic"/>
            </a:endParaRPr>
          </a:p>
          <a:p>
            <a:pPr lvl="2" marL="1296000" indent="-288000">
              <a:buClr>
                <a:srgbClr val="000000"/>
              </a:buClr>
              <a:buSzPct val="45000"/>
              <a:buFont typeface="Wingdings" charset="2"/>
              <a:buChar char=""/>
            </a:pPr>
            <a:r>
              <a:rPr b="0" lang="en-US" sz="2100" spc="-1" strike="noStrike">
                <a:solidFill>
                  <a:srgbClr val="0f496f"/>
                </a:solidFill>
                <a:uFill>
                  <a:solidFill>
                    <a:srgbClr val="ffffff"/>
                  </a:solidFill>
                </a:uFill>
                <a:latin typeface="Century Gothic"/>
              </a:rPr>
              <a:t>Третий уровень структуры</a:t>
            </a:r>
            <a:endParaRPr b="0" lang="en-US" sz="2100" spc="-1" strike="noStrike">
              <a:solidFill>
                <a:srgbClr val="0f496f"/>
              </a:solidFill>
              <a:uFill>
                <a:solidFill>
                  <a:srgbClr val="ffffff"/>
                </a:solidFill>
              </a:uFill>
              <a:latin typeface="Century Gothic"/>
            </a:endParaRPr>
          </a:p>
          <a:p>
            <a:pPr lvl="3" marL="1728000" indent="-216000">
              <a:buClr>
                <a:srgbClr val="000000"/>
              </a:buClr>
              <a:buSzPct val="75000"/>
              <a:buFont typeface="Symbol" charset="2"/>
              <a:buChar char=""/>
            </a:pPr>
            <a:r>
              <a:rPr b="0" lang="en-US" sz="2100" spc="-1" strike="noStrike">
                <a:solidFill>
                  <a:srgbClr val="0f496f"/>
                </a:solidFill>
                <a:uFill>
                  <a:solidFill>
                    <a:srgbClr val="ffffff"/>
                  </a:solidFill>
                </a:uFill>
                <a:latin typeface="Century Gothic"/>
              </a:rPr>
              <a:t>Четвёртый уровень структуры</a:t>
            </a:r>
            <a:endParaRPr b="0" lang="en-US" sz="2100" spc="-1" strike="noStrike">
              <a:solidFill>
                <a:srgbClr val="0f496f"/>
              </a:solidFill>
              <a:uFill>
                <a:solidFill>
                  <a:srgbClr val="ffffff"/>
                </a:solidFill>
              </a:uFill>
              <a:latin typeface="Century Gothic"/>
            </a:endParaRPr>
          </a:p>
          <a:p>
            <a:pPr lvl="4" marL="2160000" indent="-216000">
              <a:buClr>
                <a:srgbClr val="000000"/>
              </a:buClr>
              <a:buSzPct val="45000"/>
              <a:buFont typeface="Wingdings" charset="2"/>
              <a:buChar char=""/>
            </a:pPr>
            <a:r>
              <a:rPr b="0" lang="en-US" sz="2000" spc="-1" strike="noStrike">
                <a:solidFill>
                  <a:srgbClr val="0f496f"/>
                </a:solidFill>
                <a:uFill>
                  <a:solidFill>
                    <a:srgbClr val="ffffff"/>
                  </a:solidFill>
                </a:uFill>
                <a:latin typeface="Century Gothic"/>
              </a:rPr>
              <a:t>Пятый уровень структуры</a:t>
            </a:r>
            <a:endParaRPr b="0" lang="en-US" sz="2000" spc="-1" strike="noStrike">
              <a:solidFill>
                <a:srgbClr val="0f496f"/>
              </a:solidFill>
              <a:uFill>
                <a:solidFill>
                  <a:srgbClr val="ffffff"/>
                </a:solidFill>
              </a:uFill>
              <a:latin typeface="Century Gothic"/>
            </a:endParaRPr>
          </a:p>
          <a:p>
            <a:pPr lvl="5" marL="2592000" indent="-216000">
              <a:buClr>
                <a:srgbClr val="000000"/>
              </a:buClr>
              <a:buSzPct val="45000"/>
              <a:buFont typeface="Wingdings" charset="2"/>
              <a:buChar char=""/>
            </a:pPr>
            <a:r>
              <a:rPr b="0" lang="en-US" sz="2000" spc="-1" strike="noStrike">
                <a:solidFill>
                  <a:srgbClr val="0f496f"/>
                </a:solidFill>
                <a:uFill>
                  <a:solidFill>
                    <a:srgbClr val="ffffff"/>
                  </a:solidFill>
                </a:uFill>
                <a:latin typeface="Century Gothic"/>
              </a:rPr>
              <a:t>Шестой уровень структуры</a:t>
            </a:r>
            <a:endParaRPr b="0" lang="en-US" sz="2000" spc="-1" strike="noStrike">
              <a:solidFill>
                <a:srgbClr val="0f496f"/>
              </a:solidFill>
              <a:uFill>
                <a:solidFill>
                  <a:srgbClr val="ffffff"/>
                </a:solidFill>
              </a:uFill>
              <a:latin typeface="Century Gothic"/>
            </a:endParaRPr>
          </a:p>
          <a:p>
            <a:pPr lvl="6" marL="3024000" indent="-216000">
              <a:buClr>
                <a:srgbClr val="000000"/>
              </a:buClr>
              <a:buSzPct val="45000"/>
              <a:buFont typeface="Wingdings" charset="2"/>
              <a:buChar char=""/>
            </a:pPr>
            <a:r>
              <a:rPr b="0" lang="en-US" sz="2000" spc="-1" strike="noStrike">
                <a:solidFill>
                  <a:srgbClr val="0f496f"/>
                </a:solidFill>
                <a:uFill>
                  <a:solidFill>
                    <a:srgbClr val="ffffff"/>
                  </a:solidFill>
                </a:uFill>
                <a:latin typeface="Century Gothic"/>
              </a:rPr>
              <a:t>Седьмой уровень структуры</a:t>
            </a:r>
            <a:endParaRPr b="0" lang="en-US" sz="2000" spc="-1" strike="noStrike">
              <a:solidFill>
                <a:srgbClr val="0f496f"/>
              </a:solidFill>
              <a:uFill>
                <a:solidFill>
                  <a:srgbClr val="ffffff"/>
                </a:solidFill>
              </a:uFill>
              <a:latin typeface="Century Gothic"/>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slideLayout" Target="../slideLayouts/slideLayout1.xml"/><Relationship Id="rId5"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image" Target="../media/image55.jpeg"/><Relationship Id="rId2"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image" Target="../media/image56.jpeg"/><Relationship Id="rId2"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image" Target="../media/image57.jpeg"/><Relationship Id="rId2"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image" Target="../media/image58.jpeg"/><Relationship Id="rId2"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image" Target="../media/image59.jpeg"/><Relationship Id="rId2"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image" Target="../media/image60.png"/><Relationship Id="rId2"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image" Target="../media/image61.png"/><Relationship Id="rId2"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image" Target="../media/image62.png"/><Relationship Id="rId2"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image" Target="../media/image63.jpeg"/><Relationship Id="rId2"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image" Target="../media/image64.jpeg"/><Relationship Id="rId2"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image" Target="../media/image65.jpeg"/><Relationship Id="rId2"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image" Target="../media/image66.png"/><Relationship Id="rId2"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image" Target="../media/image68.jpeg"/><Relationship Id="rId2"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69.jpeg"/><Relationship Id="rId2"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image" Target="../media/image70.jpeg"/><Relationship Id="rId2" Type="http://schemas.openxmlformats.org/officeDocument/2006/relationships/slideLayout" Target="../slideLayouts/slideLayout1.xml"/>
</Relationships>
</file>

<file path=ppt/slides/_rels/slide33.xml.rels><?xml version="1.0" encoding="UTF-8"?>
<Relationships xmlns="http://schemas.openxmlformats.org/package/2006/relationships"><Relationship Id="rId1" Type="http://schemas.openxmlformats.org/officeDocument/2006/relationships/image" Target="../media/image71.jpeg"/><Relationship Id="rId2" Type="http://schemas.openxmlformats.org/officeDocument/2006/relationships/slideLayout" Target="../slideLayouts/slideLayout1.xml"/>
</Relationships>
</file>

<file path=ppt/slides/_rels/slide34.xml.rels><?xml version="1.0" encoding="UTF-8"?>
<Relationships xmlns="http://schemas.openxmlformats.org/package/2006/relationships"><Relationship Id="rId1" Type="http://schemas.openxmlformats.org/officeDocument/2006/relationships/image" Target="../media/image72.jpeg"/><Relationship Id="rId2" Type="http://schemas.openxmlformats.org/officeDocument/2006/relationships/slideLayout" Target="../slideLayouts/slideLayout1.xml"/>
</Relationships>
</file>

<file path=ppt/slides/_rels/slide35.xml.rels><?xml version="1.0" encoding="UTF-8"?>
<Relationships xmlns="http://schemas.openxmlformats.org/package/2006/relationships"><Relationship Id="rId1" Type="http://schemas.openxmlformats.org/officeDocument/2006/relationships/image" Target="../media/image73.jpeg"/><Relationship Id="rId2" Type="http://schemas.openxmlformats.org/officeDocument/2006/relationships/slideLayout" Target="../slideLayouts/slideLayout1.xml"/>
</Relationships>
</file>

<file path=ppt/slides/_rels/slide36.xml.rels><?xml version="1.0" encoding="UTF-8"?>
<Relationships xmlns="http://schemas.openxmlformats.org/package/2006/relationships"><Relationship Id="rId1" Type="http://schemas.openxmlformats.org/officeDocument/2006/relationships/image" Target="../media/image74.jpeg"/><Relationship Id="rId2" Type="http://schemas.openxmlformats.org/officeDocument/2006/relationships/slideLayout" Target="../slideLayouts/slideLayout1.xml"/>
</Relationships>
</file>

<file path=ppt/slides/_rels/slide37.xml.rels><?xml version="1.0" encoding="UTF-8"?>
<Relationships xmlns="http://schemas.openxmlformats.org/package/2006/relationships"><Relationship Id="rId1" Type="http://schemas.openxmlformats.org/officeDocument/2006/relationships/image" Target="../media/image75.jpeg"/><Relationship Id="rId2" Type="http://schemas.openxmlformats.org/officeDocument/2006/relationships/slideLayout" Target="../slideLayouts/slideLayout1.xml"/>
</Relationships>
</file>

<file path=ppt/slides/_rels/slide38.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slideLayout" Target="../slideLayouts/slideLayout1.xml"/>
</Relationships>
</file>

<file path=ppt/slides/_rels/slide39.xml.rels><?xml version="1.0" encoding="UTF-8"?>
<Relationships xmlns="http://schemas.openxmlformats.org/package/2006/relationships"><Relationship Id="rId1" Type="http://schemas.openxmlformats.org/officeDocument/2006/relationships/image" Target="../media/image77.jpeg"/><Relationship Id="rId2"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image" Target="../media/image13.png"/><Relationship Id="rId3" Type="http://schemas.openxmlformats.org/officeDocument/2006/relationships/slideLayout" Target="../slideLayouts/slideLayout1.xml"/>
</Relationships>
</file>

<file path=ppt/slides/_rels/slide40.xml.rels><?xml version="1.0" encoding="UTF-8"?>
<Relationships xmlns="http://schemas.openxmlformats.org/package/2006/relationships"><Relationship Id="rId1" Type="http://schemas.openxmlformats.org/officeDocument/2006/relationships/image" Target="../media/image78.jpeg"/><Relationship Id="rId2" Type="http://schemas.openxmlformats.org/officeDocument/2006/relationships/slideLayout" Target="../slideLayouts/slideLayout1.xml"/>
</Relationships>
</file>

<file path=ppt/slides/_rels/slide41.xml.rels><?xml version="1.0" encoding="UTF-8"?>
<Relationships xmlns="http://schemas.openxmlformats.org/package/2006/relationships"><Relationship Id="rId1" Type="http://schemas.openxmlformats.org/officeDocument/2006/relationships/image" Target="../media/image79.jpeg"/><Relationship Id="rId2" Type="http://schemas.openxmlformats.org/officeDocument/2006/relationships/slideLayout" Target="../slideLayouts/slideLayout1.xml"/>
</Relationships>
</file>

<file path=ppt/slides/_rels/slide42.xml.rels><?xml version="1.0" encoding="UTF-8"?>
<Relationships xmlns="http://schemas.openxmlformats.org/package/2006/relationships"><Relationship Id="rId1" Type="http://schemas.openxmlformats.org/officeDocument/2006/relationships/image" Target="../media/image80.jpeg"/><Relationship Id="rId2" Type="http://schemas.openxmlformats.org/officeDocument/2006/relationships/slideLayout" Target="../slideLayouts/slideLayout1.xml"/>
</Relationships>
</file>

<file path=ppt/slides/_rels/slide43.xml.rels><?xml version="1.0" encoding="UTF-8"?>
<Relationships xmlns="http://schemas.openxmlformats.org/package/2006/relationships"><Relationship Id="rId1" Type="http://schemas.openxmlformats.org/officeDocument/2006/relationships/image" Target="../media/image81.jpeg"/><Relationship Id="rId2" Type="http://schemas.openxmlformats.org/officeDocument/2006/relationships/slideLayout" Target="../slideLayouts/slideLayout1.xml"/>
</Relationships>
</file>

<file path=ppt/slides/_rels/slide44.xml.rels><?xml version="1.0" encoding="UTF-8"?>
<Relationships xmlns="http://schemas.openxmlformats.org/package/2006/relationships"><Relationship Id="rId1" Type="http://schemas.openxmlformats.org/officeDocument/2006/relationships/image" Target="../media/image82.jpeg"/><Relationship Id="rId2" Type="http://schemas.openxmlformats.org/officeDocument/2006/relationships/slideLayout" Target="../slideLayouts/slideLayout1.xml"/>
</Relationships>
</file>

<file path=ppt/slides/_rels/slide45.xml.rels><?xml version="1.0" encoding="UTF-8"?>
<Relationships xmlns="http://schemas.openxmlformats.org/package/2006/relationships"><Relationship Id="rId1" Type="http://schemas.openxmlformats.org/officeDocument/2006/relationships/image" Target="../media/image83.jpeg"/><Relationship Id="rId2" Type="http://schemas.openxmlformats.org/officeDocument/2006/relationships/slideLayout" Target="../slideLayouts/slideLayout1.xml"/>
</Relationships>
</file>

<file path=ppt/slides/_rels/slide46.xml.rels><?xml version="1.0" encoding="UTF-8"?>
<Relationships xmlns="http://schemas.openxmlformats.org/package/2006/relationships"><Relationship Id="rId1" Type="http://schemas.openxmlformats.org/officeDocument/2006/relationships/image" Target="../media/image84.jpeg"/><Relationship Id="rId2" Type="http://schemas.openxmlformats.org/officeDocument/2006/relationships/slideLayout" Target="../slideLayouts/slideLayout1.xml"/>
</Relationships>
</file>

<file path=ppt/slides/_rels/slide47.xml.rels><?xml version="1.0" encoding="UTF-8"?>
<Relationships xmlns="http://schemas.openxmlformats.org/package/2006/relationships"><Relationship Id="rId1" Type="http://schemas.openxmlformats.org/officeDocument/2006/relationships/image" Target="../media/image85.jpeg"/><Relationship Id="rId2" Type="http://schemas.openxmlformats.org/officeDocument/2006/relationships/slideLayout" Target="../slideLayouts/slideLayout1.xml"/>
</Relationships>
</file>

<file path=ppt/slides/_rels/slide48.xml.rels><?xml version="1.0" encoding="UTF-8"?>
<Relationships xmlns="http://schemas.openxmlformats.org/package/2006/relationships"><Relationship Id="rId1" Type="http://schemas.openxmlformats.org/officeDocument/2006/relationships/image" Target="../media/image86.jpeg"/><Relationship Id="rId2" Type="http://schemas.openxmlformats.org/officeDocument/2006/relationships/slideLayout" Target="../slideLayouts/slideLayout1.xml"/>
</Relationships>
</file>

<file path=ppt/slides/_rels/slide49.xml.rels><?xml version="1.0" encoding="UTF-8"?>
<Relationships xmlns="http://schemas.openxmlformats.org/package/2006/relationships"><Relationship Id="rId1" Type="http://schemas.openxmlformats.org/officeDocument/2006/relationships/image" Target="../media/image87.jpeg"/><Relationship Id="rId2"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slideLayout" Target="../slideLayouts/slideLayout1.xml"/>
</Relationships>
</file>

<file path=ppt/slides/_rels/slide50.xml.rels><?xml version="1.0" encoding="UTF-8"?>
<Relationships xmlns="http://schemas.openxmlformats.org/package/2006/relationships"><Relationship Id="rId1" Type="http://schemas.openxmlformats.org/officeDocument/2006/relationships/image" Target="../media/image88.jpeg"/><Relationship Id="rId2" Type="http://schemas.openxmlformats.org/officeDocument/2006/relationships/slideLayout" Target="../slideLayouts/slideLayout1.xml"/>
</Relationships>
</file>

<file path=ppt/slides/_rels/slide51.xml.rels><?xml version="1.0" encoding="UTF-8"?>
<Relationships xmlns="http://schemas.openxmlformats.org/package/2006/relationships"><Relationship Id="rId1" Type="http://schemas.openxmlformats.org/officeDocument/2006/relationships/image" Target="../media/image89.jpeg"/><Relationship Id="rId2" Type="http://schemas.openxmlformats.org/officeDocument/2006/relationships/slideLayout" Target="../slideLayouts/slideLayout1.xml"/>
</Relationships>
</file>

<file path=ppt/slides/_rels/slide52.xml.rels><?xml version="1.0" encoding="UTF-8"?>
<Relationships xmlns="http://schemas.openxmlformats.org/package/2006/relationships"><Relationship Id="rId1" Type="http://schemas.openxmlformats.org/officeDocument/2006/relationships/image" Target="../media/image90.jpeg"/><Relationship Id="rId2" Type="http://schemas.openxmlformats.org/officeDocument/2006/relationships/slideLayout" Target="../slideLayouts/slideLayout1.xml"/>
</Relationships>
</file>

<file path=ppt/slides/_rels/slide53.xml.rels><?xml version="1.0" encoding="UTF-8"?>
<Relationships xmlns="http://schemas.openxmlformats.org/package/2006/relationships"><Relationship Id="rId1" Type="http://schemas.openxmlformats.org/officeDocument/2006/relationships/image" Target="../media/image91.jpeg"/><Relationship Id="rId2" Type="http://schemas.openxmlformats.org/officeDocument/2006/relationships/slideLayout" Target="../slideLayouts/slideLayout1.xml"/>
</Relationships>
</file>

<file path=ppt/slides/_rels/slide54.xml.rels><?xml version="1.0" encoding="UTF-8"?>
<Relationships xmlns="http://schemas.openxmlformats.org/package/2006/relationships"><Relationship Id="rId1" Type="http://schemas.openxmlformats.org/officeDocument/2006/relationships/image" Target="../media/image92.jpeg"/><Relationship Id="rId2" Type="http://schemas.openxmlformats.org/officeDocument/2006/relationships/image" Target="../media/image93.jpeg"/><Relationship Id="rId3" Type="http://schemas.openxmlformats.org/officeDocument/2006/relationships/slideLayout" Target="../slideLayouts/slideLayout1.xml"/>
</Relationships>
</file>

<file path=ppt/slides/_rels/slide55.xml.rels><?xml version="1.0" encoding="UTF-8"?>
<Relationships xmlns="http://schemas.openxmlformats.org/package/2006/relationships"><Relationship Id="rId1" Type="http://schemas.openxmlformats.org/officeDocument/2006/relationships/image" Target="../media/image94.jpeg"/><Relationship Id="rId2" Type="http://schemas.openxmlformats.org/officeDocument/2006/relationships/slideLayout" Target="../slideLayouts/slideLayout1.xml"/>
</Relationships>
</file>

<file path=ppt/slides/_rels/slide56.xml.rels><?xml version="1.0" encoding="UTF-8"?>
<Relationships xmlns="http://schemas.openxmlformats.org/package/2006/relationships"><Relationship Id="rId1" Type="http://schemas.openxmlformats.org/officeDocument/2006/relationships/image" Target="../media/image95.jpeg"/><Relationship Id="rId2" Type="http://schemas.openxmlformats.org/officeDocument/2006/relationships/slideLayout" Target="../slideLayouts/slideLayout1.xml"/>
</Relationships>
</file>

<file path=ppt/slides/_rels/slide57.xml.rels><?xml version="1.0" encoding="UTF-8"?>
<Relationships xmlns="http://schemas.openxmlformats.org/package/2006/relationships"><Relationship Id="rId1" Type="http://schemas.openxmlformats.org/officeDocument/2006/relationships/image" Target="../media/image96.jpeg"/><Relationship Id="rId2" Type="http://schemas.openxmlformats.org/officeDocument/2006/relationships/slideLayout" Target="../slideLayouts/slideLayout1.xml"/>
</Relationships>
</file>

<file path=ppt/slides/_rels/slide58.xml.rels><?xml version="1.0" encoding="UTF-8"?>
<Relationships xmlns="http://schemas.openxmlformats.org/package/2006/relationships"><Relationship Id="rId1" Type="http://schemas.openxmlformats.org/officeDocument/2006/relationships/image" Target="../media/image97.png"/><Relationship Id="rId2" Type="http://schemas.openxmlformats.org/officeDocument/2006/relationships/slideLayout" Target="../slideLayouts/slideLayout1.xml"/>
</Relationships>
</file>

<file path=ppt/slides/_rels/slide59.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image" Target="../media/image99.png"/><Relationship Id="rId3"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slideLayout" Target="../slideLayouts/slideLayout1.xml"/>
</Relationships>
</file>

<file path=ppt/slides/_rels/slide60.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image" Target="../media/image101.png"/><Relationship Id="rId3" Type="http://schemas.openxmlformats.org/officeDocument/2006/relationships/slideLayout" Target="../slideLayouts/slideLayout1.xml"/>
</Relationships>
</file>

<file path=ppt/slides/_rels/slide61.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image" Target="../media/image103.png"/><Relationship Id="rId3" Type="http://schemas.openxmlformats.org/officeDocument/2006/relationships/slideLayout" Target="../slideLayouts/slideLayout1.xml"/>
</Relationships>
</file>

<file path=ppt/slides/_rels/slide62.xml.rels><?xml version="1.0" encoding="UTF-8"?>
<Relationships xmlns="http://schemas.openxmlformats.org/package/2006/relationships"><Relationship Id="rId1" Type="http://schemas.openxmlformats.org/officeDocument/2006/relationships/image" Target="../media/image104.png"/><Relationship Id="rId2" Type="http://schemas.openxmlformats.org/officeDocument/2006/relationships/image" Target="../media/image105.png"/><Relationship Id="rId3" Type="http://schemas.openxmlformats.org/officeDocument/2006/relationships/slideLayout" Target="../slideLayouts/slideLayout1.xml"/>
</Relationships>
</file>

<file path=ppt/slides/_rels/slide63.xml.rels><?xml version="1.0" encoding="UTF-8"?>
<Relationships xmlns="http://schemas.openxmlformats.org/package/2006/relationships"><Relationship Id="rId1" Type="http://schemas.openxmlformats.org/officeDocument/2006/relationships/image" Target="../media/image106.png"/><Relationship Id="rId2" Type="http://schemas.openxmlformats.org/officeDocument/2006/relationships/image" Target="../media/image107.png"/><Relationship Id="rId3" Type="http://schemas.openxmlformats.org/officeDocument/2006/relationships/slideLayout" Target="../slideLayouts/slideLayout1.xml"/>
</Relationships>
</file>

<file path=ppt/slides/_rels/slide64.xml.rels><?xml version="1.0" encoding="UTF-8"?>
<Relationships xmlns="http://schemas.openxmlformats.org/package/2006/relationships"><Relationship Id="rId1" Type="http://schemas.openxmlformats.org/officeDocument/2006/relationships/image" Target="../media/image108.png"/><Relationship Id="rId2" Type="http://schemas.openxmlformats.org/officeDocument/2006/relationships/image" Target="../media/image109.png"/><Relationship Id="rId3" Type="http://schemas.openxmlformats.org/officeDocument/2006/relationships/image" Target="../media/image110.png"/><Relationship Id="rId4" Type="http://schemas.openxmlformats.org/officeDocument/2006/relationships/slideLayout" Target="../slideLayouts/slideLayout1.xml"/>
</Relationships>
</file>

<file path=ppt/slides/_rels/slide65.xml.rels><?xml version="1.0" encoding="UTF-8"?>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9" Type="http://schemas.openxmlformats.org/officeDocument/2006/relationships/image" Target="../media/image33.png"/><Relationship Id="rId10" Type="http://schemas.openxmlformats.org/officeDocument/2006/relationships/image" Target="../media/image34.png"/><Relationship Id="rId11" Type="http://schemas.openxmlformats.org/officeDocument/2006/relationships/image" Target="../media/image35.png"/><Relationship Id="rId12" Type="http://schemas.openxmlformats.org/officeDocument/2006/relationships/image" Target="../media/image36.png"/><Relationship Id="rId13" Type="http://schemas.openxmlformats.org/officeDocument/2006/relationships/image" Target="../media/image37.png"/><Relationship Id="rId14" Type="http://schemas.openxmlformats.org/officeDocument/2006/relationships/image" Target="../media/image38.png"/><Relationship Id="rId15" Type="http://schemas.openxmlformats.org/officeDocument/2006/relationships/image" Target="../media/image39.png"/><Relationship Id="rId16" Type="http://schemas.openxmlformats.org/officeDocument/2006/relationships/image" Target="../media/image40.png"/><Relationship Id="rId17"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8" Type="http://schemas.openxmlformats.org/officeDocument/2006/relationships/image" Target="../media/image48.png"/><Relationship Id="rId9" Type="http://schemas.openxmlformats.org/officeDocument/2006/relationships/image" Target="../media/image49.png"/><Relationship Id="rId10"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image" Target="../media/image51.png"/><Relationship Id="rId3"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 name="Рисунок 8" descr=""/>
          <p:cNvPicPr/>
          <p:nvPr/>
        </p:nvPicPr>
        <p:blipFill>
          <a:blip r:embed="rId1"/>
          <a:stretch/>
        </p:blipFill>
        <p:spPr>
          <a:xfrm>
            <a:off x="1676520" y="1664280"/>
            <a:ext cx="14934960" cy="7005600"/>
          </a:xfrm>
          <a:prstGeom prst="rect">
            <a:avLst/>
          </a:prstGeom>
          <a:ln>
            <a:noFill/>
          </a:ln>
        </p:spPr>
      </p:pic>
      <p:pic>
        <p:nvPicPr>
          <p:cNvPr id="50" name="Picture 3" descr=""/>
          <p:cNvPicPr/>
          <p:nvPr/>
        </p:nvPicPr>
        <p:blipFill>
          <a:blip r:embed="rId2"/>
          <a:stretch/>
        </p:blipFill>
        <p:spPr>
          <a:xfrm>
            <a:off x="361800" y="326880"/>
            <a:ext cx="1257120" cy="1257120"/>
          </a:xfrm>
          <a:prstGeom prst="rect">
            <a:avLst/>
          </a:prstGeom>
          <a:ln>
            <a:noFill/>
          </a:ln>
        </p:spPr>
      </p:pic>
      <p:sp>
        <p:nvSpPr>
          <p:cNvPr id="51" name="CustomShape 1"/>
          <p:cNvSpPr/>
          <p:nvPr/>
        </p:nvSpPr>
        <p:spPr>
          <a:xfrm>
            <a:off x="1619280" y="495360"/>
            <a:ext cx="16390440" cy="975600"/>
          </a:xfrm>
          <a:prstGeom prst="rect">
            <a:avLst/>
          </a:prstGeom>
          <a:noFill/>
          <a:ln>
            <a:noFill/>
          </a:ln>
        </p:spPr>
        <p:style>
          <a:lnRef idx="0"/>
          <a:fillRef idx="0"/>
          <a:effectRef idx="0"/>
          <a:fontRef idx="minor"/>
        </p:style>
        <p:txBody>
          <a:bodyPr lIns="0" rIns="0" tIns="0" bIns="0"/>
          <a:p>
            <a:pPr algn="ctr">
              <a:lnSpc>
                <a:spcPts val="2709"/>
              </a:lnSpc>
            </a:pPr>
            <a:r>
              <a:rPr b="0" lang="uk-UA" sz="6400" spc="-1" strike="noStrike">
                <a:solidFill>
                  <a:srgbClr val="0e71b9"/>
                </a:solidFill>
                <a:uFill>
                  <a:solidFill>
                    <a:srgbClr val="ffffff"/>
                  </a:solidFill>
                </a:uFill>
                <a:latin typeface="HK Grotesk Bold"/>
              </a:rPr>
              <a:t>ВЕДЕННЯ ОБЛІКУ ТОВАРНИХ ЗАПАСІВ</a:t>
            </a:r>
            <a:endParaRPr b="0" lang="uk-UA" sz="1800" spc="-1" strike="noStrike">
              <a:solidFill>
                <a:srgbClr val="000000"/>
              </a:solidFill>
              <a:uFill>
                <a:solidFill>
                  <a:srgbClr val="ffffff"/>
                </a:solidFill>
              </a:uFill>
              <a:latin typeface="Arial"/>
            </a:endParaRPr>
          </a:p>
        </p:txBody>
      </p:sp>
      <p:sp>
        <p:nvSpPr>
          <p:cNvPr id="52" name="CustomShape 2"/>
          <p:cNvSpPr/>
          <p:nvPr/>
        </p:nvSpPr>
        <p:spPr>
          <a:xfrm>
            <a:off x="1382760" y="3449160"/>
            <a:ext cx="16626600" cy="563760"/>
          </a:xfrm>
          <a:prstGeom prst="rect">
            <a:avLst/>
          </a:prstGeom>
          <a:noFill/>
          <a:ln>
            <a:noFill/>
          </a:ln>
        </p:spPr>
        <p:style>
          <a:lnRef idx="0"/>
          <a:fillRef idx="0"/>
          <a:effectRef idx="0"/>
          <a:fontRef idx="minor"/>
        </p:style>
      </p:sp>
      <p:sp>
        <p:nvSpPr>
          <p:cNvPr id="53" name="CustomShape 3"/>
          <p:cNvSpPr/>
          <p:nvPr/>
        </p:nvSpPr>
        <p:spPr>
          <a:xfrm>
            <a:off x="-152280" y="8767800"/>
            <a:ext cx="18439920" cy="1661040"/>
          </a:xfrm>
          <a:custGeom>
            <a:avLst/>
            <a:gdLst/>
            <a:ahLst/>
            <a:rect l="l" t="t" r="r" b="b"/>
            <a:pathLst>
              <a:path w="2507534" h="336921">
                <a:moveTo>
                  <a:pt x="0" y="0"/>
                </a:moveTo>
                <a:lnTo>
                  <a:pt x="2507534" y="0"/>
                </a:lnTo>
                <a:lnTo>
                  <a:pt x="2507534" y="336921"/>
                </a:lnTo>
                <a:lnTo>
                  <a:pt x="0" y="336921"/>
                </a:lnTo>
                <a:close/>
              </a:path>
            </a:pathLst>
          </a:custGeom>
          <a:solidFill>
            <a:srgbClr val="ffffff"/>
          </a:solidFill>
          <a:ln>
            <a:noFill/>
          </a:ln>
        </p:spPr>
        <p:style>
          <a:lnRef idx="0"/>
          <a:fillRef idx="0"/>
          <a:effectRef idx="0"/>
          <a:fontRef idx="minor"/>
        </p:style>
      </p:sp>
      <p:pic>
        <p:nvPicPr>
          <p:cNvPr id="54" name="Picture 7" descr=""/>
          <p:cNvPicPr/>
          <p:nvPr/>
        </p:nvPicPr>
        <p:blipFill>
          <a:blip r:embed="rId3"/>
          <a:srcRect l="0" t="0" r="53083" b="0"/>
          <a:stretch/>
        </p:blipFill>
        <p:spPr>
          <a:xfrm>
            <a:off x="685800" y="8849880"/>
            <a:ext cx="2404080" cy="1176120"/>
          </a:xfrm>
          <a:prstGeom prst="rect">
            <a:avLst/>
          </a:prstGeom>
          <a:ln>
            <a:noFill/>
          </a:ln>
        </p:spPr>
      </p:pic>
      <p:sp>
        <p:nvSpPr>
          <p:cNvPr id="55" name="CustomShape 4"/>
          <p:cNvSpPr/>
          <p:nvPr/>
        </p:nvSpPr>
        <p:spPr>
          <a:xfrm>
            <a:off x="3352680" y="8852040"/>
            <a:ext cx="11969280" cy="1078920"/>
          </a:xfrm>
          <a:prstGeom prst="rect">
            <a:avLst/>
          </a:prstGeom>
          <a:noFill/>
          <a:ln>
            <a:noFill/>
          </a:ln>
        </p:spPr>
        <p:style>
          <a:lnRef idx="0"/>
          <a:fillRef idx="0"/>
          <a:effectRef idx="0"/>
          <a:fontRef idx="minor"/>
        </p:style>
        <p:txBody>
          <a:bodyPr lIns="90000" rIns="90000" tIns="45000" bIns="45000"/>
          <a:p>
            <a:pPr>
              <a:lnSpc>
                <a:spcPts val="1374"/>
              </a:lnSpc>
            </a:pPr>
            <a:r>
              <a:rPr b="1" lang="uk-UA" sz="3000" spc="-1" strike="noStrike">
                <a:solidFill>
                  <a:srgbClr val="042349"/>
                </a:solidFill>
                <a:uFill>
                  <a:solidFill>
                    <a:srgbClr val="ffffff"/>
                  </a:solidFill>
                </a:uFill>
                <a:latin typeface="HK Grotesk Light Bold"/>
              </a:rPr>
              <a:t>Головне управління ДПС у Херсонській області, Автономній Республіці Крим та м. Севастополі</a:t>
            </a:r>
            <a:endParaRPr b="0" lang="uk-UA" sz="1800" spc="-1" strike="noStrike">
              <a:solidFill>
                <a:srgbClr val="000000"/>
              </a:solidFill>
              <a:uFill>
                <a:solidFill>
                  <a:srgbClr val="ffffff"/>
                </a:solidFill>
              </a:uFill>
              <a:latin typeface="Arial"/>
            </a:endParaRPr>
          </a:p>
        </p:txBody>
      </p:sp>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pic>
        <p:nvPicPr>
          <p:cNvPr id="233" name="Picture 2" descr=""/>
          <p:cNvPicPr/>
          <p:nvPr/>
        </p:nvPicPr>
        <p:blipFill>
          <a:blip r:embed="rId1"/>
          <a:srcRect l="11047" t="14873" r="11222" b="5893"/>
          <a:stretch/>
        </p:blipFill>
        <p:spPr>
          <a:xfrm>
            <a:off x="1028880" y="0"/>
            <a:ext cx="16145640" cy="10286640"/>
          </a:xfrm>
          <a:prstGeom prst="rect">
            <a:avLst/>
          </a:prstGeom>
          <a:ln>
            <a:noFill/>
          </a:ln>
        </p:spPr>
      </p:pic>
      <p:sp>
        <p:nvSpPr>
          <p:cNvPr id="234" name="CustomShape 1"/>
          <p:cNvSpPr/>
          <p:nvPr/>
        </p:nvSpPr>
        <p:spPr>
          <a:xfrm>
            <a:off x="11229120" y="2649600"/>
            <a:ext cx="1022760" cy="450000"/>
          </a:xfrm>
          <a:custGeom>
            <a:avLst/>
            <a:gdLst/>
            <a:ahLst/>
            <a:rect l="l" t="t" r="r" b="b"/>
            <a:pathLst>
              <a:path w="346062" h="152400">
                <a:moveTo>
                  <a:pt x="0" y="0"/>
                </a:moveTo>
                <a:lnTo>
                  <a:pt x="346062" y="0"/>
                </a:lnTo>
                <a:lnTo>
                  <a:pt x="346062" y="152400"/>
                </a:lnTo>
                <a:lnTo>
                  <a:pt x="0" y="152400"/>
                </a:lnTo>
                <a:close/>
              </a:path>
            </a:pathLst>
          </a:custGeom>
          <a:solidFill>
            <a:srgbClr val="f6f6f6"/>
          </a:solidFill>
          <a:ln>
            <a:noFill/>
          </a:ln>
        </p:spPr>
        <p:style>
          <a:lnRef idx="0"/>
          <a:fillRef idx="0"/>
          <a:effectRef idx="0"/>
          <a:fontRef idx="minor"/>
        </p:style>
      </p:sp>
      <p:sp>
        <p:nvSpPr>
          <p:cNvPr id="235" name="CustomShape 2"/>
          <p:cNvSpPr/>
          <p:nvPr/>
        </p:nvSpPr>
        <p:spPr>
          <a:xfrm>
            <a:off x="11171880" y="2683800"/>
            <a:ext cx="3153960" cy="768240"/>
          </a:xfrm>
          <a:prstGeom prst="rect">
            <a:avLst/>
          </a:prstGeom>
          <a:noFill/>
          <a:ln>
            <a:noFill/>
          </a:ln>
        </p:spPr>
        <p:style>
          <a:lnRef idx="0"/>
          <a:fillRef idx="0"/>
          <a:effectRef idx="0"/>
          <a:fontRef idx="minor"/>
        </p:style>
        <p:txBody>
          <a:bodyPr lIns="0" rIns="0" tIns="0" bIns="0"/>
          <a:p>
            <a:pPr algn="ctr">
              <a:lnSpc>
                <a:spcPts val="1068"/>
              </a:lnSpc>
            </a:pPr>
            <a:r>
              <a:rPr b="0" lang="uk-UA" sz="2160" spc="-1" strike="noStrike">
                <a:solidFill>
                  <a:srgbClr val="27a973"/>
                </a:solidFill>
                <a:uFill>
                  <a:solidFill>
                    <a:srgbClr val="ffffff"/>
                  </a:solidFill>
                </a:uFill>
                <a:latin typeface="Open Sans Bold"/>
              </a:rPr>
              <a:t>МЗП* - 1, 320 млн. грн </a:t>
            </a:r>
            <a:endParaRPr b="0" lang="uk-UA" sz="1800" spc="-1" strike="noStrike">
              <a:solidFill>
                <a:srgbClr val="000000"/>
              </a:solidFill>
              <a:uFill>
                <a:solidFill>
                  <a:srgbClr val="ffffff"/>
                </a:solidFill>
              </a:uFill>
              <a:latin typeface="Arial"/>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236" name="CustomShape 1"/>
          <p:cNvSpPr/>
          <p:nvPr/>
        </p:nvSpPr>
        <p:spPr>
          <a:xfrm>
            <a:off x="8011800" y="0"/>
            <a:ext cx="10275840" cy="10286640"/>
          </a:xfrm>
          <a:prstGeom prst="rect">
            <a:avLst/>
          </a:prstGeom>
          <a:solidFill>
            <a:srgbClr val="1754f1"/>
          </a:solidFill>
          <a:ln>
            <a:noFill/>
          </a:ln>
        </p:spPr>
        <p:style>
          <a:lnRef idx="0"/>
          <a:fillRef idx="0"/>
          <a:effectRef idx="0"/>
          <a:fontRef idx="minor"/>
        </p:style>
      </p:sp>
      <p:sp>
        <p:nvSpPr>
          <p:cNvPr id="237" name="CustomShape 2"/>
          <p:cNvSpPr/>
          <p:nvPr/>
        </p:nvSpPr>
        <p:spPr>
          <a:xfrm>
            <a:off x="6620760" y="396792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38" name="CustomShape 3"/>
          <p:cNvSpPr/>
          <p:nvPr/>
        </p:nvSpPr>
        <p:spPr>
          <a:xfrm>
            <a:off x="6620760" y="6906960"/>
            <a:ext cx="10638000" cy="2920320"/>
          </a:xfrm>
          <a:custGeom>
            <a:avLst/>
            <a:gdLst/>
            <a:ahLst/>
            <a:rect l="l" t="t" r="r" b="b"/>
            <a:pathLst>
              <a:path w="3598710" h="987973">
                <a:moveTo>
                  <a:pt x="3474250" y="987973"/>
                </a:moveTo>
                <a:lnTo>
                  <a:pt x="124460" y="987973"/>
                </a:lnTo>
                <a:cubicBezTo>
                  <a:pt x="55880" y="987973"/>
                  <a:pt x="0" y="932093"/>
                  <a:pt x="0" y="863513"/>
                </a:cubicBezTo>
                <a:lnTo>
                  <a:pt x="0" y="124460"/>
                </a:lnTo>
                <a:cubicBezTo>
                  <a:pt x="0" y="55880"/>
                  <a:pt x="55880" y="0"/>
                  <a:pt x="124460" y="0"/>
                </a:cubicBezTo>
                <a:lnTo>
                  <a:pt x="3474250" y="0"/>
                </a:lnTo>
                <a:cubicBezTo>
                  <a:pt x="3542829" y="0"/>
                  <a:pt x="3598710" y="55880"/>
                  <a:pt x="3598710" y="124460"/>
                </a:cubicBezTo>
                <a:lnTo>
                  <a:pt x="3598710" y="863513"/>
                </a:lnTo>
                <a:cubicBezTo>
                  <a:pt x="3598710" y="932093"/>
                  <a:pt x="3542829" y="987973"/>
                  <a:pt x="3474250" y="987973"/>
                </a:cubicBezTo>
                <a:close/>
              </a:path>
            </a:pathLst>
          </a:custGeom>
          <a:solidFill>
            <a:srgbClr val="ffffff"/>
          </a:solidFill>
          <a:ln>
            <a:noFill/>
          </a:ln>
        </p:spPr>
        <p:style>
          <a:lnRef idx="0"/>
          <a:fillRef idx="0"/>
          <a:effectRef idx="0"/>
          <a:fontRef idx="minor"/>
        </p:style>
      </p:sp>
      <p:sp>
        <p:nvSpPr>
          <p:cNvPr id="239" name="CustomShape 4"/>
          <p:cNvSpPr/>
          <p:nvPr/>
        </p:nvSpPr>
        <p:spPr>
          <a:xfrm>
            <a:off x="678960" y="266760"/>
            <a:ext cx="5185080" cy="4224960"/>
          </a:xfrm>
          <a:prstGeom prst="rect">
            <a:avLst/>
          </a:prstGeom>
          <a:noFill/>
          <a:ln>
            <a:noFill/>
          </a:ln>
        </p:spPr>
        <p:style>
          <a:lnRef idx="0"/>
          <a:fillRef idx="0"/>
          <a:effectRef idx="0"/>
          <a:fontRef idx="minor"/>
        </p:style>
        <p:txBody>
          <a:bodyPr lIns="0" rIns="0" tIns="0" bIns="0"/>
          <a:p>
            <a:pPr>
              <a:lnSpc>
                <a:spcPts val="2384"/>
              </a:lnSpc>
            </a:pPr>
            <a:r>
              <a:rPr b="0" lang="uk-UA" sz="5200" spc="-49" strike="noStrike">
                <a:solidFill>
                  <a:srgbClr val="14110f"/>
                </a:solidFill>
                <a:uFill>
                  <a:solidFill>
                    <a:srgbClr val="ffffff"/>
                  </a:solidFill>
                </a:uFill>
                <a:latin typeface="Roboto"/>
              </a:rPr>
              <a:t>Платники Єдиного податку</a:t>
            </a:r>
            <a:endParaRPr b="0" lang="uk-UA" sz="1800" spc="-1" strike="noStrike">
              <a:solidFill>
                <a:srgbClr val="000000"/>
              </a:solidFill>
              <a:uFill>
                <a:solidFill>
                  <a:srgbClr val="ffffff"/>
                </a:solidFill>
              </a:uFill>
              <a:latin typeface="Arial"/>
            </a:endParaRPr>
          </a:p>
          <a:p>
            <a:pPr>
              <a:lnSpc>
                <a:spcPts val="1009"/>
              </a:lnSpc>
            </a:pPr>
            <a:endParaRPr b="0" lang="uk-UA" sz="1800" spc="-1" strike="noStrike">
              <a:solidFill>
                <a:srgbClr val="000000"/>
              </a:solidFill>
              <a:uFill>
                <a:solidFill>
                  <a:srgbClr val="ffffff"/>
                </a:solidFill>
              </a:uFill>
              <a:latin typeface="Arial"/>
            </a:endParaRPr>
          </a:p>
          <a:p>
            <a:pPr>
              <a:lnSpc>
                <a:spcPts val="2385"/>
              </a:lnSpc>
            </a:pPr>
            <a:r>
              <a:rPr b="0" lang="uk-UA" sz="5200" spc="-49" strike="noStrike">
                <a:solidFill>
                  <a:srgbClr val="ff1616"/>
                </a:solidFill>
                <a:uFill>
                  <a:solidFill>
                    <a:srgbClr val="ffffff"/>
                  </a:solidFill>
                </a:uFill>
                <a:latin typeface="Roboto Bold"/>
              </a:rPr>
              <a:t>Перша група</a:t>
            </a:r>
            <a:endParaRPr b="0" lang="uk-UA" sz="1800" spc="-1" strike="noStrike">
              <a:solidFill>
                <a:srgbClr val="000000"/>
              </a:solidFill>
              <a:uFill>
                <a:solidFill>
                  <a:srgbClr val="ffffff"/>
                </a:solidFill>
              </a:uFill>
              <a:latin typeface="Arial"/>
            </a:endParaRPr>
          </a:p>
        </p:txBody>
      </p:sp>
      <p:sp>
        <p:nvSpPr>
          <p:cNvPr id="240" name="CustomShape 5"/>
          <p:cNvSpPr/>
          <p:nvPr/>
        </p:nvSpPr>
        <p:spPr>
          <a:xfrm>
            <a:off x="7277400" y="4684320"/>
            <a:ext cx="17999640" cy="867240"/>
          </a:xfrm>
          <a:prstGeom prst="rect">
            <a:avLst/>
          </a:prstGeom>
          <a:noFill/>
          <a:ln>
            <a:noFill/>
          </a:ln>
        </p:spPr>
        <p:style>
          <a:lnRef idx="0"/>
          <a:fillRef idx="0"/>
          <a:effectRef idx="0"/>
          <a:fontRef idx="minor"/>
        </p:style>
        <p:txBody>
          <a:bodyPr lIns="0" rIns="0" tIns="0" bIns="0"/>
          <a:p>
            <a:pPr>
              <a:lnSpc>
                <a:spcPts val="2410"/>
              </a:lnSpc>
            </a:pPr>
            <a:r>
              <a:rPr b="0" lang="uk-UA" sz="5259" spc="103" strike="noStrike">
                <a:solidFill>
                  <a:srgbClr val="14110f"/>
                </a:solidFill>
                <a:uFill>
                  <a:solidFill>
                    <a:srgbClr val="ffffff"/>
                  </a:solidFill>
                </a:uFill>
                <a:latin typeface="Roboto Bold"/>
              </a:rPr>
              <a:t>Річний дохід: 1 085 500 грн</a:t>
            </a:r>
            <a:endParaRPr b="0" lang="uk-UA" sz="1800" spc="-1" strike="noStrike">
              <a:solidFill>
                <a:srgbClr val="000000"/>
              </a:solidFill>
              <a:uFill>
                <a:solidFill>
                  <a:srgbClr val="ffffff"/>
                </a:solidFill>
              </a:uFill>
              <a:latin typeface="Arial"/>
            </a:endParaRPr>
          </a:p>
        </p:txBody>
      </p:sp>
      <p:sp>
        <p:nvSpPr>
          <p:cNvPr id="241" name="CustomShape 6"/>
          <p:cNvSpPr/>
          <p:nvPr/>
        </p:nvSpPr>
        <p:spPr>
          <a:xfrm>
            <a:off x="7277400" y="7156080"/>
            <a:ext cx="9670680" cy="3404160"/>
          </a:xfrm>
          <a:prstGeom prst="rect">
            <a:avLst/>
          </a:prstGeom>
          <a:noFill/>
          <a:ln>
            <a:noFill/>
          </a:ln>
        </p:spPr>
        <p:style>
          <a:lnRef idx="0"/>
          <a:fillRef idx="0"/>
          <a:effectRef idx="0"/>
          <a:fontRef idx="minor"/>
        </p:style>
        <p:txBody>
          <a:bodyPr lIns="0" rIns="0" tIns="0" bIns="0"/>
          <a:p>
            <a:pPr>
              <a:lnSpc>
                <a:spcPts val="1351"/>
              </a:lnSpc>
            </a:pPr>
            <a:r>
              <a:rPr b="0" lang="uk-UA" sz="2950" spc="55" strike="noStrike">
                <a:solidFill>
                  <a:srgbClr val="27a973"/>
                </a:solidFill>
                <a:uFill>
                  <a:solidFill>
                    <a:srgbClr val="ffffff"/>
                  </a:solidFill>
                </a:uFill>
                <a:latin typeface="Roboto Bold"/>
              </a:rPr>
              <a:t>Звичайна ставка: не більше 10%</a:t>
            </a:r>
            <a:r>
              <a:rPr b="0" lang="uk-UA" sz="2950" spc="55" strike="noStrike">
                <a:solidFill>
                  <a:srgbClr val="14110f"/>
                </a:solidFill>
                <a:uFill>
                  <a:solidFill>
                    <a:srgbClr val="ffffff"/>
                  </a:solidFill>
                </a:uFill>
                <a:latin typeface="Roboto Bold"/>
              </a:rPr>
              <a:t> від прожиткового мінімуму для працездатних осіб* (248,10 грн/міс)</a:t>
            </a:r>
            <a:endParaRPr b="0" lang="uk-UA" sz="1800" spc="-1" strike="noStrike">
              <a:solidFill>
                <a:srgbClr val="000000"/>
              </a:solidFill>
              <a:uFill>
                <a:solidFill>
                  <a:srgbClr val="ffffff"/>
                </a:solidFill>
              </a:uFill>
              <a:latin typeface="Arial"/>
            </a:endParaRPr>
          </a:p>
          <a:p>
            <a:pPr>
              <a:lnSpc>
                <a:spcPts val="1351"/>
              </a:lnSpc>
            </a:pPr>
            <a:r>
              <a:rPr b="0" lang="uk-UA" sz="2950" spc="55" strike="noStrike">
                <a:solidFill>
                  <a:srgbClr val="ff1616"/>
                </a:solidFill>
                <a:uFill>
                  <a:solidFill>
                    <a:srgbClr val="ffffff"/>
                  </a:solidFill>
                </a:uFill>
                <a:latin typeface="Roboto Bold"/>
              </a:rPr>
              <a:t>Підвищена ставка:15% </a:t>
            </a:r>
            <a:r>
              <a:rPr b="0" lang="uk-UA" sz="2950" spc="55" strike="noStrike">
                <a:solidFill>
                  <a:srgbClr val="14110f"/>
                </a:solidFill>
                <a:uFill>
                  <a:solidFill>
                    <a:srgbClr val="ffffff"/>
                  </a:solidFill>
                </a:uFill>
                <a:latin typeface="Roboto Bold"/>
              </a:rPr>
              <a:t>— для фізосіб-підприємців у випадках, визначених п. 293.4 ПКУ</a:t>
            </a:r>
            <a:endParaRPr b="0" lang="uk-UA" sz="1800" spc="-1" strike="noStrike">
              <a:solidFill>
                <a:srgbClr val="000000"/>
              </a:solidFill>
              <a:uFill>
                <a:solidFill>
                  <a:srgbClr val="ffffff"/>
                </a:solidFill>
              </a:uFill>
              <a:latin typeface="Arial"/>
            </a:endParaRPr>
          </a:p>
          <a:p>
            <a:pPr>
              <a:lnSpc>
                <a:spcPts val="1351"/>
              </a:lnSpc>
            </a:pPr>
            <a:endParaRPr b="0" lang="uk-UA" sz="1800" spc="-1" strike="noStrike">
              <a:solidFill>
                <a:srgbClr val="000000"/>
              </a:solidFill>
              <a:uFill>
                <a:solidFill>
                  <a:srgbClr val="ffffff"/>
                </a:solidFill>
              </a:uFill>
              <a:latin typeface="Arial"/>
            </a:endParaRPr>
          </a:p>
        </p:txBody>
      </p:sp>
      <p:sp>
        <p:nvSpPr>
          <p:cNvPr id="242" name="CustomShape 7"/>
          <p:cNvSpPr/>
          <p:nvPr/>
        </p:nvSpPr>
        <p:spPr>
          <a:xfrm>
            <a:off x="678960" y="4206960"/>
            <a:ext cx="5884920" cy="7131960"/>
          </a:xfrm>
          <a:prstGeom prst="rect">
            <a:avLst/>
          </a:prstGeom>
          <a:noFill/>
          <a:ln>
            <a:noFill/>
          </a:ln>
        </p:spPr>
        <p:style>
          <a:lnRef idx="0"/>
          <a:fillRef idx="0"/>
          <a:effectRef idx="0"/>
          <a:fontRef idx="minor"/>
        </p:style>
        <p:txBody>
          <a:bodyPr lIns="0" rIns="0" tIns="0" bIns="0"/>
          <a:p>
            <a:pPr>
              <a:lnSpc>
                <a:spcPts val="1651"/>
              </a:lnSpc>
            </a:pPr>
            <a:r>
              <a:rPr b="0" lang="uk-UA" sz="3600" spc="-35" strike="noStrike">
                <a:solidFill>
                  <a:srgbClr val="000000"/>
                </a:solidFill>
                <a:uFill>
                  <a:solidFill>
                    <a:srgbClr val="ffffff"/>
                  </a:solidFill>
                </a:uFill>
                <a:latin typeface="Roboto"/>
              </a:rPr>
              <a:t>фізичні особи - підприємці, які не використовують працю найманих осіб, здійснюють виключно роздрібний продаж товарів з торговельних місць на ринках та/або провадять господарську діяльність з надання побутових послуг населенню</a:t>
            </a:r>
            <a:endParaRPr b="0" lang="uk-UA" sz="1800" spc="-1" strike="noStrike">
              <a:solidFill>
                <a:srgbClr val="000000"/>
              </a:solidFill>
              <a:uFill>
                <a:solidFill>
                  <a:srgbClr val="ffffff"/>
                </a:solidFill>
              </a:uFill>
              <a:latin typeface="Arial"/>
            </a:endParaRPr>
          </a:p>
        </p:txBody>
      </p:sp>
      <p:sp>
        <p:nvSpPr>
          <p:cNvPr id="243" name="CustomShape 8"/>
          <p:cNvSpPr/>
          <p:nvPr/>
        </p:nvSpPr>
        <p:spPr>
          <a:xfrm>
            <a:off x="6620760" y="102888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44" name="CustomShape 9"/>
          <p:cNvSpPr/>
          <p:nvPr/>
        </p:nvSpPr>
        <p:spPr>
          <a:xfrm>
            <a:off x="7277400" y="1411920"/>
            <a:ext cx="17999640" cy="2602440"/>
          </a:xfrm>
          <a:prstGeom prst="rect">
            <a:avLst/>
          </a:prstGeom>
          <a:noFill/>
          <a:ln>
            <a:noFill/>
          </a:ln>
        </p:spPr>
        <p:style>
          <a:lnRef idx="0"/>
          <a:fillRef idx="0"/>
          <a:effectRef idx="0"/>
          <a:fontRef idx="minor"/>
        </p:style>
        <p:txBody>
          <a:bodyPr lIns="0" rIns="0" tIns="0" bIns="0"/>
          <a:p>
            <a:pPr>
              <a:lnSpc>
                <a:spcPts val="2410"/>
              </a:lnSpc>
            </a:pPr>
            <a:r>
              <a:rPr b="0" lang="uk-UA" sz="5259" spc="103" strike="noStrike">
                <a:solidFill>
                  <a:srgbClr val="14110f"/>
                </a:solidFill>
                <a:uFill>
                  <a:solidFill>
                    <a:srgbClr val="ffffff"/>
                  </a:solidFill>
                </a:uFill>
                <a:latin typeface="Roboto Bold"/>
              </a:rPr>
              <a:t>Не використовують </a:t>
            </a:r>
            <a:endParaRPr b="0" lang="uk-UA" sz="1800" spc="-1" strike="noStrike">
              <a:solidFill>
                <a:srgbClr val="000000"/>
              </a:solidFill>
              <a:uFill>
                <a:solidFill>
                  <a:srgbClr val="ffffff"/>
                </a:solidFill>
              </a:uFill>
              <a:latin typeface="Arial"/>
            </a:endParaRPr>
          </a:p>
          <a:p>
            <a:pPr>
              <a:lnSpc>
                <a:spcPts val="2410"/>
              </a:lnSpc>
            </a:pPr>
            <a:r>
              <a:rPr b="0" lang="uk-UA" sz="5259" spc="103" strike="noStrike">
                <a:solidFill>
                  <a:srgbClr val="14110f"/>
                </a:solidFill>
                <a:uFill>
                  <a:solidFill>
                    <a:srgbClr val="ffffff"/>
                  </a:solidFill>
                </a:uFill>
                <a:latin typeface="Roboto Bold"/>
              </a:rPr>
              <a:t>працю найманих осіб</a:t>
            </a:r>
            <a:endParaRPr b="0" lang="uk-UA" sz="1800" spc="-1" strike="noStrike">
              <a:solidFill>
                <a:srgbClr val="000000"/>
              </a:solidFill>
              <a:uFill>
                <a:solidFill>
                  <a:srgbClr val="ffffff"/>
                </a:solidFill>
              </a:uFill>
              <a:latin typeface="Arial"/>
            </a:endParaRPr>
          </a:p>
          <a:p>
            <a:pPr>
              <a:lnSpc>
                <a:spcPts val="2410"/>
              </a:lnSpc>
            </a:pPr>
            <a:endParaRPr b="0" lang="uk-UA" sz="1800" spc="-1" strike="noStrike">
              <a:solidFill>
                <a:srgbClr val="000000"/>
              </a:solidFill>
              <a:uFill>
                <a:solidFill>
                  <a:srgbClr val="ffffff"/>
                </a:solidFill>
              </a:uFill>
              <a:latin typeface="Arial"/>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245" name="CustomShape 1"/>
          <p:cNvSpPr/>
          <p:nvPr/>
        </p:nvSpPr>
        <p:spPr>
          <a:xfrm>
            <a:off x="8011800" y="0"/>
            <a:ext cx="10275840" cy="10286640"/>
          </a:xfrm>
          <a:prstGeom prst="rect">
            <a:avLst/>
          </a:prstGeom>
          <a:solidFill>
            <a:srgbClr val="1754f1"/>
          </a:solidFill>
          <a:ln>
            <a:noFill/>
          </a:ln>
        </p:spPr>
        <p:style>
          <a:lnRef idx="0"/>
          <a:fillRef idx="0"/>
          <a:effectRef idx="0"/>
          <a:fontRef idx="minor"/>
        </p:style>
      </p:sp>
      <p:sp>
        <p:nvSpPr>
          <p:cNvPr id="246" name="CustomShape 2"/>
          <p:cNvSpPr/>
          <p:nvPr/>
        </p:nvSpPr>
        <p:spPr>
          <a:xfrm>
            <a:off x="6620760" y="396792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47" name="CustomShape 3"/>
          <p:cNvSpPr/>
          <p:nvPr/>
        </p:nvSpPr>
        <p:spPr>
          <a:xfrm>
            <a:off x="6620760" y="6906960"/>
            <a:ext cx="10638000" cy="2920320"/>
          </a:xfrm>
          <a:custGeom>
            <a:avLst/>
            <a:gdLst/>
            <a:ahLst/>
            <a:rect l="l" t="t" r="r" b="b"/>
            <a:pathLst>
              <a:path w="3598710" h="987973">
                <a:moveTo>
                  <a:pt x="3474250" y="987973"/>
                </a:moveTo>
                <a:lnTo>
                  <a:pt x="124460" y="987973"/>
                </a:lnTo>
                <a:cubicBezTo>
                  <a:pt x="55880" y="987973"/>
                  <a:pt x="0" y="932093"/>
                  <a:pt x="0" y="863513"/>
                </a:cubicBezTo>
                <a:lnTo>
                  <a:pt x="0" y="124460"/>
                </a:lnTo>
                <a:cubicBezTo>
                  <a:pt x="0" y="55880"/>
                  <a:pt x="55880" y="0"/>
                  <a:pt x="124460" y="0"/>
                </a:cubicBezTo>
                <a:lnTo>
                  <a:pt x="3474250" y="0"/>
                </a:lnTo>
                <a:cubicBezTo>
                  <a:pt x="3542829" y="0"/>
                  <a:pt x="3598710" y="55880"/>
                  <a:pt x="3598710" y="124460"/>
                </a:cubicBezTo>
                <a:lnTo>
                  <a:pt x="3598710" y="863513"/>
                </a:lnTo>
                <a:cubicBezTo>
                  <a:pt x="3598710" y="932093"/>
                  <a:pt x="3542829" y="987973"/>
                  <a:pt x="3474250" y="987973"/>
                </a:cubicBezTo>
                <a:close/>
              </a:path>
            </a:pathLst>
          </a:custGeom>
          <a:solidFill>
            <a:srgbClr val="ffffff"/>
          </a:solidFill>
          <a:ln>
            <a:noFill/>
          </a:ln>
        </p:spPr>
        <p:style>
          <a:lnRef idx="0"/>
          <a:fillRef idx="0"/>
          <a:effectRef idx="0"/>
          <a:fontRef idx="minor"/>
        </p:style>
      </p:sp>
      <p:sp>
        <p:nvSpPr>
          <p:cNvPr id="248" name="CustomShape 4"/>
          <p:cNvSpPr/>
          <p:nvPr/>
        </p:nvSpPr>
        <p:spPr>
          <a:xfrm>
            <a:off x="697680" y="266760"/>
            <a:ext cx="5185080" cy="4224960"/>
          </a:xfrm>
          <a:prstGeom prst="rect">
            <a:avLst/>
          </a:prstGeom>
          <a:noFill/>
          <a:ln>
            <a:noFill/>
          </a:ln>
        </p:spPr>
        <p:style>
          <a:lnRef idx="0"/>
          <a:fillRef idx="0"/>
          <a:effectRef idx="0"/>
          <a:fontRef idx="minor"/>
        </p:style>
        <p:txBody>
          <a:bodyPr lIns="0" rIns="0" tIns="0" bIns="0"/>
          <a:p>
            <a:pPr>
              <a:lnSpc>
                <a:spcPts val="2384"/>
              </a:lnSpc>
            </a:pPr>
            <a:r>
              <a:rPr b="0" lang="uk-UA" sz="5200" spc="-49" strike="noStrike">
                <a:solidFill>
                  <a:srgbClr val="14110f"/>
                </a:solidFill>
                <a:uFill>
                  <a:solidFill>
                    <a:srgbClr val="ffffff"/>
                  </a:solidFill>
                </a:uFill>
                <a:latin typeface="Roboto"/>
              </a:rPr>
              <a:t>Платники Єдиного податку</a:t>
            </a:r>
            <a:endParaRPr b="0" lang="uk-UA" sz="1800" spc="-1" strike="noStrike">
              <a:solidFill>
                <a:srgbClr val="000000"/>
              </a:solidFill>
              <a:uFill>
                <a:solidFill>
                  <a:srgbClr val="ffffff"/>
                </a:solidFill>
              </a:uFill>
              <a:latin typeface="Arial"/>
            </a:endParaRPr>
          </a:p>
          <a:p>
            <a:pPr>
              <a:lnSpc>
                <a:spcPts val="1009"/>
              </a:lnSpc>
            </a:pPr>
            <a:endParaRPr b="0" lang="uk-UA" sz="1800" spc="-1" strike="noStrike">
              <a:solidFill>
                <a:srgbClr val="000000"/>
              </a:solidFill>
              <a:uFill>
                <a:solidFill>
                  <a:srgbClr val="ffffff"/>
                </a:solidFill>
              </a:uFill>
              <a:latin typeface="Arial"/>
            </a:endParaRPr>
          </a:p>
          <a:p>
            <a:pPr>
              <a:lnSpc>
                <a:spcPts val="2385"/>
              </a:lnSpc>
            </a:pPr>
            <a:r>
              <a:rPr b="0" lang="uk-UA" sz="5200" spc="-21" strike="noStrike">
                <a:solidFill>
                  <a:srgbClr val="ff1616"/>
                </a:solidFill>
                <a:uFill>
                  <a:solidFill>
                    <a:srgbClr val="ffffff"/>
                  </a:solidFill>
                </a:uFill>
                <a:latin typeface="Roboto Bold"/>
              </a:rPr>
              <a:t>Друга</a:t>
            </a:r>
            <a:r>
              <a:rPr b="0" lang="uk-UA" sz="5200" spc="-49" strike="noStrike">
                <a:solidFill>
                  <a:srgbClr val="ff1616"/>
                </a:solidFill>
                <a:uFill>
                  <a:solidFill>
                    <a:srgbClr val="ffffff"/>
                  </a:solidFill>
                </a:uFill>
                <a:latin typeface="Roboto Bold"/>
              </a:rPr>
              <a:t> група</a:t>
            </a:r>
            <a:endParaRPr b="0" lang="uk-UA" sz="1800" spc="-1" strike="noStrike">
              <a:solidFill>
                <a:srgbClr val="000000"/>
              </a:solidFill>
              <a:uFill>
                <a:solidFill>
                  <a:srgbClr val="ffffff"/>
                </a:solidFill>
              </a:uFill>
              <a:latin typeface="Arial"/>
            </a:endParaRPr>
          </a:p>
        </p:txBody>
      </p:sp>
      <p:sp>
        <p:nvSpPr>
          <p:cNvPr id="249" name="CustomShape 5"/>
          <p:cNvSpPr/>
          <p:nvPr/>
        </p:nvSpPr>
        <p:spPr>
          <a:xfrm>
            <a:off x="7277400" y="4684320"/>
            <a:ext cx="17999640" cy="867240"/>
          </a:xfrm>
          <a:prstGeom prst="rect">
            <a:avLst/>
          </a:prstGeom>
          <a:noFill/>
          <a:ln>
            <a:noFill/>
          </a:ln>
        </p:spPr>
        <p:style>
          <a:lnRef idx="0"/>
          <a:fillRef idx="0"/>
          <a:effectRef idx="0"/>
          <a:fontRef idx="minor"/>
        </p:style>
        <p:txBody>
          <a:bodyPr lIns="0" rIns="0" tIns="0" bIns="0"/>
          <a:p>
            <a:pPr>
              <a:lnSpc>
                <a:spcPts val="2410"/>
              </a:lnSpc>
            </a:pPr>
            <a:r>
              <a:rPr b="0" lang="uk-UA" sz="5259" spc="103" strike="noStrike">
                <a:solidFill>
                  <a:srgbClr val="14110f"/>
                </a:solidFill>
                <a:uFill>
                  <a:solidFill>
                    <a:srgbClr val="ffffff"/>
                  </a:solidFill>
                </a:uFill>
                <a:latin typeface="Roboto Bold"/>
              </a:rPr>
              <a:t>Річний дохід: 5 421 000 грн</a:t>
            </a:r>
            <a:endParaRPr b="0" lang="uk-UA" sz="1800" spc="-1" strike="noStrike">
              <a:solidFill>
                <a:srgbClr val="000000"/>
              </a:solidFill>
              <a:uFill>
                <a:solidFill>
                  <a:srgbClr val="ffffff"/>
                </a:solidFill>
              </a:uFill>
              <a:latin typeface="Arial"/>
            </a:endParaRPr>
          </a:p>
        </p:txBody>
      </p:sp>
      <p:sp>
        <p:nvSpPr>
          <p:cNvPr id="250" name="CustomShape 6"/>
          <p:cNvSpPr/>
          <p:nvPr/>
        </p:nvSpPr>
        <p:spPr>
          <a:xfrm>
            <a:off x="7277400" y="7611480"/>
            <a:ext cx="13040280" cy="2623320"/>
          </a:xfrm>
          <a:prstGeom prst="rect">
            <a:avLst/>
          </a:prstGeom>
          <a:noFill/>
          <a:ln>
            <a:noFill/>
          </a:ln>
        </p:spPr>
        <p:style>
          <a:lnRef idx="0"/>
          <a:fillRef idx="0"/>
          <a:effectRef idx="0"/>
          <a:fontRef idx="minor"/>
        </p:style>
        <p:txBody>
          <a:bodyPr lIns="0" rIns="0" tIns="0" bIns="0"/>
          <a:p>
            <a:pPr>
              <a:lnSpc>
                <a:spcPts val="1822"/>
              </a:lnSpc>
            </a:pPr>
            <a:r>
              <a:rPr b="0" lang="uk-UA" sz="3970" spc="77" strike="noStrike">
                <a:solidFill>
                  <a:srgbClr val="27a973"/>
                </a:solidFill>
                <a:uFill>
                  <a:solidFill>
                    <a:srgbClr val="ffffff"/>
                  </a:solidFill>
                </a:uFill>
                <a:latin typeface="Roboto Bold"/>
              </a:rPr>
              <a:t>Звичайна ставка: </a:t>
            </a:r>
            <a:r>
              <a:rPr b="0" lang="uk-UA" sz="3970" spc="77" strike="noStrike">
                <a:solidFill>
                  <a:srgbClr val="14110f"/>
                </a:solidFill>
                <a:uFill>
                  <a:solidFill>
                    <a:srgbClr val="ffffff"/>
                  </a:solidFill>
                </a:uFill>
                <a:latin typeface="Roboto Bold"/>
              </a:rPr>
              <a:t>не більше 20% МЗП* </a:t>
            </a:r>
            <a:endParaRPr b="0" lang="uk-UA" sz="1800" spc="-1" strike="noStrike">
              <a:solidFill>
                <a:srgbClr val="000000"/>
              </a:solidFill>
              <a:uFill>
                <a:solidFill>
                  <a:srgbClr val="ffffff"/>
                </a:solidFill>
              </a:uFill>
              <a:latin typeface="Arial"/>
            </a:endParaRPr>
          </a:p>
          <a:p>
            <a:pPr>
              <a:lnSpc>
                <a:spcPts val="1822"/>
              </a:lnSpc>
            </a:pPr>
            <a:r>
              <a:rPr b="0" lang="uk-UA" sz="3970" spc="77" strike="noStrike">
                <a:solidFill>
                  <a:srgbClr val="14110f"/>
                </a:solidFill>
                <a:uFill>
                  <a:solidFill>
                    <a:srgbClr val="ffffff"/>
                  </a:solidFill>
                </a:uFill>
                <a:latin typeface="Roboto Bold"/>
              </a:rPr>
              <a:t>(1300 грн/міс.)</a:t>
            </a:r>
            <a:endParaRPr b="0" lang="uk-UA" sz="1800" spc="-1" strike="noStrike">
              <a:solidFill>
                <a:srgbClr val="000000"/>
              </a:solidFill>
              <a:uFill>
                <a:solidFill>
                  <a:srgbClr val="ffffff"/>
                </a:solidFill>
              </a:uFill>
              <a:latin typeface="Arial"/>
            </a:endParaRPr>
          </a:p>
          <a:p>
            <a:pPr>
              <a:lnSpc>
                <a:spcPts val="1822"/>
              </a:lnSpc>
            </a:pPr>
            <a:endParaRPr b="0" lang="uk-UA" sz="1800" spc="-1" strike="noStrike">
              <a:solidFill>
                <a:srgbClr val="000000"/>
              </a:solidFill>
              <a:uFill>
                <a:solidFill>
                  <a:srgbClr val="ffffff"/>
                </a:solidFill>
              </a:uFill>
              <a:latin typeface="Arial"/>
            </a:endParaRPr>
          </a:p>
          <a:p>
            <a:pPr>
              <a:lnSpc>
                <a:spcPts val="1822"/>
              </a:lnSpc>
            </a:pPr>
            <a:endParaRPr b="0" lang="uk-UA" sz="1800" spc="-1" strike="noStrike">
              <a:solidFill>
                <a:srgbClr val="000000"/>
              </a:solidFill>
              <a:uFill>
                <a:solidFill>
                  <a:srgbClr val="ffffff"/>
                </a:solidFill>
              </a:uFill>
              <a:latin typeface="Arial"/>
            </a:endParaRPr>
          </a:p>
        </p:txBody>
      </p:sp>
      <p:sp>
        <p:nvSpPr>
          <p:cNvPr id="251" name="CustomShape 7"/>
          <p:cNvSpPr/>
          <p:nvPr/>
        </p:nvSpPr>
        <p:spPr>
          <a:xfrm>
            <a:off x="678960" y="4152960"/>
            <a:ext cx="5884920" cy="7726320"/>
          </a:xfrm>
          <a:prstGeom prst="rect">
            <a:avLst/>
          </a:prstGeom>
          <a:noFill/>
          <a:ln>
            <a:noFill/>
          </a:ln>
        </p:spPr>
        <p:style>
          <a:lnRef idx="0"/>
          <a:fillRef idx="0"/>
          <a:effectRef idx="0"/>
          <a:fontRef idx="minor"/>
        </p:style>
        <p:txBody>
          <a:bodyPr lIns="0" rIns="0" tIns="0" bIns="0"/>
          <a:p>
            <a:pPr>
              <a:lnSpc>
                <a:spcPts val="1651"/>
              </a:lnSpc>
            </a:pPr>
            <a:r>
              <a:rPr b="0" lang="uk-UA" sz="3600" spc="-35" strike="noStrike">
                <a:solidFill>
                  <a:srgbClr val="000000"/>
                </a:solidFill>
                <a:uFill>
                  <a:solidFill>
                    <a:srgbClr val="ffffff"/>
                  </a:solidFill>
                </a:uFill>
                <a:latin typeface="Roboto"/>
              </a:rPr>
              <a:t>підприємці, які здійснюють господарську діяльність з надання послуг, у тому числі побутових, платникам єдиного податку та/або населенню, виробництво та/або продаж товарів, діяльність у сфері ресторанного господарства</a:t>
            </a:r>
            <a:endParaRPr b="0" lang="uk-UA" sz="1800" spc="-1" strike="noStrike">
              <a:solidFill>
                <a:srgbClr val="000000"/>
              </a:solidFill>
              <a:uFill>
                <a:solidFill>
                  <a:srgbClr val="ffffff"/>
                </a:solidFill>
              </a:uFill>
              <a:latin typeface="Arial"/>
            </a:endParaRPr>
          </a:p>
        </p:txBody>
      </p:sp>
      <p:sp>
        <p:nvSpPr>
          <p:cNvPr id="252" name="CustomShape 8"/>
          <p:cNvSpPr/>
          <p:nvPr/>
        </p:nvSpPr>
        <p:spPr>
          <a:xfrm>
            <a:off x="6620760" y="102888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53" name="CustomShape 9"/>
          <p:cNvSpPr/>
          <p:nvPr/>
        </p:nvSpPr>
        <p:spPr>
          <a:xfrm>
            <a:off x="7277400" y="1310760"/>
            <a:ext cx="9981720" cy="2624040"/>
          </a:xfrm>
          <a:prstGeom prst="rect">
            <a:avLst/>
          </a:prstGeom>
          <a:noFill/>
          <a:ln>
            <a:noFill/>
          </a:ln>
        </p:spPr>
        <p:style>
          <a:lnRef idx="0"/>
          <a:fillRef idx="0"/>
          <a:effectRef idx="0"/>
          <a:fontRef idx="minor"/>
        </p:style>
        <p:txBody>
          <a:bodyPr lIns="0" rIns="0" tIns="0" bIns="0"/>
          <a:p>
            <a:pPr>
              <a:lnSpc>
                <a:spcPts val="1458"/>
              </a:lnSpc>
            </a:pPr>
            <a:r>
              <a:rPr b="0" lang="uk-UA" sz="3179" spc="60" strike="noStrike">
                <a:solidFill>
                  <a:srgbClr val="14110f"/>
                </a:solidFill>
                <a:uFill>
                  <a:solidFill>
                    <a:srgbClr val="ffffff"/>
                  </a:solidFill>
                </a:uFill>
                <a:latin typeface="Roboto Bold"/>
              </a:rPr>
              <a:t>не використовують працю найманих осіб або кількість осіб, які перебувають з ними у трудових відносинах, одночасно не перевищує 10 осіб</a:t>
            </a:r>
            <a:endParaRPr b="0" lang="uk-UA" sz="1800" spc="-1" strike="noStrike">
              <a:solidFill>
                <a:srgbClr val="000000"/>
              </a:solidFill>
              <a:uFill>
                <a:solidFill>
                  <a:srgbClr val="ffffff"/>
                </a:solidFill>
              </a:uFill>
              <a:latin typeface="Arial"/>
            </a:endParaRPr>
          </a:p>
          <a:p>
            <a:pPr>
              <a:lnSpc>
                <a:spcPts val="1458"/>
              </a:lnSpc>
            </a:pPr>
            <a:endParaRPr b="0" lang="uk-UA" sz="1800" spc="-1" strike="noStrike">
              <a:solidFill>
                <a:srgbClr val="000000"/>
              </a:solidFill>
              <a:uFill>
                <a:solidFill>
                  <a:srgbClr val="ffffff"/>
                </a:solidFill>
              </a:uFill>
              <a:latin typeface="Arial"/>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254" name="CustomShape 1"/>
          <p:cNvSpPr/>
          <p:nvPr/>
        </p:nvSpPr>
        <p:spPr>
          <a:xfrm>
            <a:off x="8011800" y="0"/>
            <a:ext cx="10275840" cy="10286640"/>
          </a:xfrm>
          <a:prstGeom prst="rect">
            <a:avLst/>
          </a:prstGeom>
          <a:solidFill>
            <a:srgbClr val="1754f1"/>
          </a:solidFill>
          <a:ln>
            <a:noFill/>
          </a:ln>
        </p:spPr>
        <p:style>
          <a:lnRef idx="0"/>
          <a:fillRef idx="0"/>
          <a:effectRef idx="0"/>
          <a:fontRef idx="minor"/>
        </p:style>
      </p:sp>
      <p:sp>
        <p:nvSpPr>
          <p:cNvPr id="255" name="CustomShape 2"/>
          <p:cNvSpPr/>
          <p:nvPr/>
        </p:nvSpPr>
        <p:spPr>
          <a:xfrm>
            <a:off x="6620760" y="396792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56" name="CustomShape 3"/>
          <p:cNvSpPr/>
          <p:nvPr/>
        </p:nvSpPr>
        <p:spPr>
          <a:xfrm>
            <a:off x="6620760" y="6906960"/>
            <a:ext cx="10638000" cy="2920320"/>
          </a:xfrm>
          <a:custGeom>
            <a:avLst/>
            <a:gdLst/>
            <a:ahLst/>
            <a:rect l="l" t="t" r="r" b="b"/>
            <a:pathLst>
              <a:path w="3598710" h="987973">
                <a:moveTo>
                  <a:pt x="3474250" y="987973"/>
                </a:moveTo>
                <a:lnTo>
                  <a:pt x="124460" y="987973"/>
                </a:lnTo>
                <a:cubicBezTo>
                  <a:pt x="55880" y="987973"/>
                  <a:pt x="0" y="932093"/>
                  <a:pt x="0" y="863513"/>
                </a:cubicBezTo>
                <a:lnTo>
                  <a:pt x="0" y="124460"/>
                </a:lnTo>
                <a:cubicBezTo>
                  <a:pt x="0" y="55880"/>
                  <a:pt x="55880" y="0"/>
                  <a:pt x="124460" y="0"/>
                </a:cubicBezTo>
                <a:lnTo>
                  <a:pt x="3474250" y="0"/>
                </a:lnTo>
                <a:cubicBezTo>
                  <a:pt x="3542829" y="0"/>
                  <a:pt x="3598710" y="55880"/>
                  <a:pt x="3598710" y="124460"/>
                </a:cubicBezTo>
                <a:lnTo>
                  <a:pt x="3598710" y="863513"/>
                </a:lnTo>
                <a:cubicBezTo>
                  <a:pt x="3598710" y="932093"/>
                  <a:pt x="3542829" y="987973"/>
                  <a:pt x="3474250" y="987973"/>
                </a:cubicBezTo>
                <a:close/>
              </a:path>
            </a:pathLst>
          </a:custGeom>
          <a:solidFill>
            <a:srgbClr val="ffffff"/>
          </a:solidFill>
          <a:ln>
            <a:noFill/>
          </a:ln>
        </p:spPr>
        <p:style>
          <a:lnRef idx="0"/>
          <a:fillRef idx="0"/>
          <a:effectRef idx="0"/>
          <a:fontRef idx="minor"/>
        </p:style>
      </p:sp>
      <p:sp>
        <p:nvSpPr>
          <p:cNvPr id="257" name="CustomShape 4"/>
          <p:cNvSpPr/>
          <p:nvPr/>
        </p:nvSpPr>
        <p:spPr>
          <a:xfrm>
            <a:off x="678960" y="455400"/>
            <a:ext cx="5185080" cy="4224960"/>
          </a:xfrm>
          <a:prstGeom prst="rect">
            <a:avLst/>
          </a:prstGeom>
          <a:noFill/>
          <a:ln>
            <a:noFill/>
          </a:ln>
        </p:spPr>
        <p:style>
          <a:lnRef idx="0"/>
          <a:fillRef idx="0"/>
          <a:effectRef idx="0"/>
          <a:fontRef idx="minor"/>
        </p:style>
        <p:txBody>
          <a:bodyPr lIns="0" rIns="0" tIns="0" bIns="0"/>
          <a:p>
            <a:pPr>
              <a:lnSpc>
                <a:spcPts val="2384"/>
              </a:lnSpc>
            </a:pPr>
            <a:r>
              <a:rPr b="0" lang="uk-UA" sz="5200" spc="-49" strike="noStrike">
                <a:solidFill>
                  <a:srgbClr val="14110f"/>
                </a:solidFill>
                <a:uFill>
                  <a:solidFill>
                    <a:srgbClr val="ffffff"/>
                  </a:solidFill>
                </a:uFill>
                <a:latin typeface="Roboto"/>
              </a:rPr>
              <a:t>Платники Єдиного податку</a:t>
            </a:r>
            <a:endParaRPr b="0" lang="uk-UA" sz="1800" spc="-1" strike="noStrike">
              <a:solidFill>
                <a:srgbClr val="000000"/>
              </a:solidFill>
              <a:uFill>
                <a:solidFill>
                  <a:srgbClr val="ffffff"/>
                </a:solidFill>
              </a:uFill>
              <a:latin typeface="Arial"/>
            </a:endParaRPr>
          </a:p>
          <a:p>
            <a:pPr>
              <a:lnSpc>
                <a:spcPts val="1009"/>
              </a:lnSpc>
            </a:pPr>
            <a:endParaRPr b="0" lang="uk-UA" sz="1800" spc="-1" strike="noStrike">
              <a:solidFill>
                <a:srgbClr val="000000"/>
              </a:solidFill>
              <a:uFill>
                <a:solidFill>
                  <a:srgbClr val="ffffff"/>
                </a:solidFill>
              </a:uFill>
              <a:latin typeface="Arial"/>
            </a:endParaRPr>
          </a:p>
          <a:p>
            <a:pPr>
              <a:lnSpc>
                <a:spcPts val="2385"/>
              </a:lnSpc>
            </a:pPr>
            <a:r>
              <a:rPr b="0" lang="uk-UA" sz="5200" spc="-21" strike="noStrike">
                <a:solidFill>
                  <a:srgbClr val="ff1616"/>
                </a:solidFill>
                <a:uFill>
                  <a:solidFill>
                    <a:srgbClr val="ffffff"/>
                  </a:solidFill>
                </a:uFill>
                <a:latin typeface="Roboto Bold"/>
              </a:rPr>
              <a:t>Третя </a:t>
            </a:r>
            <a:r>
              <a:rPr b="0" lang="uk-UA" sz="5200" spc="-49" strike="noStrike">
                <a:solidFill>
                  <a:srgbClr val="ff1616"/>
                </a:solidFill>
                <a:uFill>
                  <a:solidFill>
                    <a:srgbClr val="ffffff"/>
                  </a:solidFill>
                </a:uFill>
                <a:latin typeface="Roboto Bold"/>
              </a:rPr>
              <a:t>група</a:t>
            </a:r>
            <a:endParaRPr b="0" lang="uk-UA" sz="1800" spc="-1" strike="noStrike">
              <a:solidFill>
                <a:srgbClr val="000000"/>
              </a:solidFill>
              <a:uFill>
                <a:solidFill>
                  <a:srgbClr val="ffffff"/>
                </a:solidFill>
              </a:uFill>
              <a:latin typeface="Arial"/>
            </a:endParaRPr>
          </a:p>
        </p:txBody>
      </p:sp>
      <p:sp>
        <p:nvSpPr>
          <p:cNvPr id="258" name="CustomShape 5"/>
          <p:cNvSpPr/>
          <p:nvPr/>
        </p:nvSpPr>
        <p:spPr>
          <a:xfrm>
            <a:off x="7277400" y="4684320"/>
            <a:ext cx="17999640" cy="867240"/>
          </a:xfrm>
          <a:prstGeom prst="rect">
            <a:avLst/>
          </a:prstGeom>
          <a:noFill/>
          <a:ln>
            <a:noFill/>
          </a:ln>
        </p:spPr>
        <p:style>
          <a:lnRef idx="0"/>
          <a:fillRef idx="0"/>
          <a:effectRef idx="0"/>
          <a:fontRef idx="minor"/>
        </p:style>
        <p:txBody>
          <a:bodyPr lIns="0" rIns="0" tIns="0" bIns="0"/>
          <a:p>
            <a:pPr>
              <a:lnSpc>
                <a:spcPts val="2410"/>
              </a:lnSpc>
            </a:pPr>
            <a:r>
              <a:rPr b="0" lang="uk-UA" sz="5259" spc="103" strike="noStrike">
                <a:solidFill>
                  <a:srgbClr val="14110f"/>
                </a:solidFill>
                <a:uFill>
                  <a:solidFill>
                    <a:srgbClr val="ffffff"/>
                  </a:solidFill>
                </a:uFill>
                <a:latin typeface="Roboto Bold"/>
              </a:rPr>
              <a:t>Річний дохід: 7 585 500 грн</a:t>
            </a:r>
            <a:endParaRPr b="0" lang="uk-UA" sz="1800" spc="-1" strike="noStrike">
              <a:solidFill>
                <a:srgbClr val="000000"/>
              </a:solidFill>
              <a:uFill>
                <a:solidFill>
                  <a:srgbClr val="ffffff"/>
                </a:solidFill>
              </a:uFill>
              <a:latin typeface="Arial"/>
            </a:endParaRPr>
          </a:p>
        </p:txBody>
      </p:sp>
      <p:sp>
        <p:nvSpPr>
          <p:cNvPr id="259" name="CustomShape 6"/>
          <p:cNvSpPr/>
          <p:nvPr/>
        </p:nvSpPr>
        <p:spPr>
          <a:xfrm>
            <a:off x="678960" y="4150800"/>
            <a:ext cx="5884920" cy="6537600"/>
          </a:xfrm>
          <a:prstGeom prst="rect">
            <a:avLst/>
          </a:prstGeom>
          <a:noFill/>
          <a:ln>
            <a:noFill/>
          </a:ln>
        </p:spPr>
        <p:style>
          <a:lnRef idx="0"/>
          <a:fillRef idx="0"/>
          <a:effectRef idx="0"/>
          <a:fontRef idx="minor"/>
        </p:style>
        <p:txBody>
          <a:bodyPr lIns="0" rIns="0" tIns="0" bIns="0"/>
          <a:p>
            <a:pPr>
              <a:lnSpc>
                <a:spcPts val="1651"/>
              </a:lnSpc>
            </a:pPr>
            <a:r>
              <a:rPr b="0" lang="uk-UA" sz="3600" spc="-35" strike="noStrike">
                <a:solidFill>
                  <a:srgbClr val="000000"/>
                </a:solidFill>
                <a:uFill>
                  <a:solidFill>
                    <a:srgbClr val="ffffff"/>
                  </a:solidFill>
                </a:uFill>
                <a:latin typeface="Roboto"/>
              </a:rPr>
              <a:t>фізособи - підприємці, які не використовують працю найманих осіб або кількість осіб, які перебувають з ними у трудових відносинах, не обмежена та юрособи суб'єкти господарювання будь-якої організаційно-правової форми</a:t>
            </a:r>
            <a:endParaRPr b="0" lang="uk-UA" sz="1800" spc="-1" strike="noStrike">
              <a:solidFill>
                <a:srgbClr val="000000"/>
              </a:solidFill>
              <a:uFill>
                <a:solidFill>
                  <a:srgbClr val="ffffff"/>
                </a:solidFill>
              </a:uFill>
              <a:latin typeface="Arial"/>
            </a:endParaRPr>
          </a:p>
        </p:txBody>
      </p:sp>
      <p:sp>
        <p:nvSpPr>
          <p:cNvPr id="260" name="CustomShape 7"/>
          <p:cNvSpPr/>
          <p:nvPr/>
        </p:nvSpPr>
        <p:spPr>
          <a:xfrm>
            <a:off x="6620760" y="102888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61" name="CustomShape 8"/>
          <p:cNvSpPr/>
          <p:nvPr/>
        </p:nvSpPr>
        <p:spPr>
          <a:xfrm>
            <a:off x="7277400" y="1310760"/>
            <a:ext cx="9981720" cy="2099160"/>
          </a:xfrm>
          <a:prstGeom prst="rect">
            <a:avLst/>
          </a:prstGeom>
          <a:noFill/>
          <a:ln>
            <a:noFill/>
          </a:ln>
        </p:spPr>
        <p:style>
          <a:lnRef idx="0"/>
          <a:fillRef idx="0"/>
          <a:effectRef idx="0"/>
          <a:fontRef idx="minor"/>
        </p:style>
        <p:txBody>
          <a:bodyPr lIns="0" rIns="0" tIns="0" bIns="0"/>
          <a:p>
            <a:pPr>
              <a:lnSpc>
                <a:spcPts val="1458"/>
              </a:lnSpc>
            </a:pPr>
            <a:r>
              <a:rPr b="0" lang="uk-UA" sz="3179" spc="60" strike="noStrike">
                <a:solidFill>
                  <a:srgbClr val="14110f"/>
                </a:solidFill>
                <a:uFill>
                  <a:solidFill>
                    <a:srgbClr val="ffffff"/>
                  </a:solidFill>
                </a:uFill>
                <a:latin typeface="Roboto Bold"/>
              </a:rPr>
              <a:t>Не використовують працю найманих осіб або кількість осіб, які перебувають з ними у трудових відносинах, не обмежена</a:t>
            </a:r>
            <a:endParaRPr b="0" lang="uk-UA" sz="1800" spc="-1" strike="noStrike">
              <a:solidFill>
                <a:srgbClr val="000000"/>
              </a:solidFill>
              <a:uFill>
                <a:solidFill>
                  <a:srgbClr val="ffffff"/>
                </a:solidFill>
              </a:uFill>
              <a:latin typeface="Arial"/>
            </a:endParaRPr>
          </a:p>
          <a:p>
            <a:pPr>
              <a:lnSpc>
                <a:spcPts val="1458"/>
              </a:lnSpc>
            </a:pPr>
            <a:endParaRPr b="0" lang="uk-UA" sz="1800" spc="-1" strike="noStrike">
              <a:solidFill>
                <a:srgbClr val="000000"/>
              </a:solidFill>
              <a:uFill>
                <a:solidFill>
                  <a:srgbClr val="ffffff"/>
                </a:solidFill>
              </a:uFill>
              <a:latin typeface="Arial"/>
            </a:endParaRPr>
          </a:p>
        </p:txBody>
      </p:sp>
      <p:sp>
        <p:nvSpPr>
          <p:cNvPr id="262" name="CustomShape 9"/>
          <p:cNvSpPr/>
          <p:nvPr/>
        </p:nvSpPr>
        <p:spPr>
          <a:xfrm>
            <a:off x="7277400" y="7147080"/>
            <a:ext cx="9670680" cy="3404160"/>
          </a:xfrm>
          <a:prstGeom prst="rect">
            <a:avLst/>
          </a:prstGeom>
          <a:noFill/>
          <a:ln>
            <a:noFill/>
          </a:ln>
        </p:spPr>
        <p:style>
          <a:lnRef idx="0"/>
          <a:fillRef idx="0"/>
          <a:effectRef idx="0"/>
          <a:fontRef idx="minor"/>
        </p:style>
        <p:txBody>
          <a:bodyPr lIns="0" rIns="0" tIns="0" bIns="0"/>
          <a:p>
            <a:pPr>
              <a:lnSpc>
                <a:spcPts val="1351"/>
              </a:lnSpc>
            </a:pPr>
            <a:r>
              <a:rPr b="0" lang="uk-UA" sz="2950" spc="55" strike="noStrike">
                <a:solidFill>
                  <a:srgbClr val="27a973"/>
                </a:solidFill>
                <a:uFill>
                  <a:solidFill>
                    <a:srgbClr val="ffffff"/>
                  </a:solidFill>
                </a:uFill>
                <a:latin typeface="Roboto Bold"/>
              </a:rPr>
              <a:t>Звичайна ставка: </a:t>
            </a:r>
            <a:r>
              <a:rPr b="0" lang="uk-UA" sz="2950" spc="55" strike="noStrike">
                <a:solidFill>
                  <a:srgbClr val="14110f"/>
                </a:solidFill>
                <a:uFill>
                  <a:solidFill>
                    <a:srgbClr val="ffffff"/>
                  </a:solidFill>
                </a:uFill>
                <a:latin typeface="Roboto Bold"/>
              </a:rPr>
              <a:t>Встановлюється у відсотках до доходу: — 3% доходу; — 5% доходу</a:t>
            </a:r>
            <a:endParaRPr b="0" lang="uk-UA" sz="1800" spc="-1" strike="noStrike">
              <a:solidFill>
                <a:srgbClr val="000000"/>
              </a:solidFill>
              <a:uFill>
                <a:solidFill>
                  <a:srgbClr val="ffffff"/>
                </a:solidFill>
              </a:uFill>
              <a:latin typeface="Arial"/>
            </a:endParaRPr>
          </a:p>
          <a:p>
            <a:pPr>
              <a:lnSpc>
                <a:spcPts val="1351"/>
              </a:lnSpc>
            </a:pPr>
            <a:r>
              <a:rPr b="0" lang="uk-UA" sz="2950" spc="55" strike="noStrike">
                <a:solidFill>
                  <a:srgbClr val="ff1616"/>
                </a:solidFill>
                <a:uFill>
                  <a:solidFill>
                    <a:srgbClr val="ffffff"/>
                  </a:solidFill>
                </a:uFill>
                <a:latin typeface="Roboto Bold"/>
              </a:rPr>
              <a:t>Підвищена ставка: </a:t>
            </a:r>
            <a:r>
              <a:rPr b="0" lang="uk-UA" sz="2950" spc="55" strike="noStrike">
                <a:solidFill>
                  <a:srgbClr val="14110f"/>
                </a:solidFill>
                <a:uFill>
                  <a:solidFill>
                    <a:srgbClr val="ffffff"/>
                  </a:solidFill>
                </a:uFill>
                <a:latin typeface="Roboto Bold"/>
              </a:rPr>
              <a:t>Для юросіб у випадках, визначених п. 293.5 ПКУ: — 6% зі сплатою ПДВ;</a:t>
            </a:r>
            <a:endParaRPr b="0" lang="uk-UA" sz="1800" spc="-1" strike="noStrike">
              <a:solidFill>
                <a:srgbClr val="000000"/>
              </a:solidFill>
              <a:uFill>
                <a:solidFill>
                  <a:srgbClr val="ffffff"/>
                </a:solidFill>
              </a:uFill>
              <a:latin typeface="Arial"/>
            </a:endParaRPr>
          </a:p>
          <a:p>
            <a:pPr>
              <a:lnSpc>
                <a:spcPts val="1351"/>
              </a:lnSpc>
            </a:pPr>
            <a:r>
              <a:rPr b="0" lang="uk-UA" sz="2950" spc="55" strike="noStrike">
                <a:solidFill>
                  <a:srgbClr val="14110f"/>
                </a:solidFill>
                <a:uFill>
                  <a:solidFill>
                    <a:srgbClr val="ffffff"/>
                  </a:solidFill>
                </a:uFill>
                <a:latin typeface="Roboto Bold"/>
              </a:rPr>
              <a:t>— </a:t>
            </a:r>
            <a:r>
              <a:rPr b="0" lang="uk-UA" sz="2950" spc="55" strike="noStrike">
                <a:solidFill>
                  <a:srgbClr val="14110f"/>
                </a:solidFill>
                <a:uFill>
                  <a:solidFill>
                    <a:srgbClr val="ffffff"/>
                  </a:solidFill>
                </a:uFill>
                <a:latin typeface="Roboto Bold"/>
              </a:rPr>
              <a:t>10% без сплати ПДВ.</a:t>
            </a:r>
            <a:endParaRPr b="0" lang="uk-UA" sz="1800" spc="-1" strike="noStrike">
              <a:solidFill>
                <a:srgbClr val="000000"/>
              </a:solidFill>
              <a:uFill>
                <a:solidFill>
                  <a:srgbClr val="ffffff"/>
                </a:solidFill>
              </a:uFill>
              <a:latin typeface="Arial"/>
            </a:endParaRPr>
          </a:p>
          <a:p>
            <a:pPr>
              <a:lnSpc>
                <a:spcPts val="1351"/>
              </a:lnSpc>
            </a:pPr>
            <a:endParaRPr b="0" lang="uk-UA" sz="1800" spc="-1" strike="noStrike">
              <a:solidFill>
                <a:srgbClr val="000000"/>
              </a:solidFill>
              <a:uFill>
                <a:solidFill>
                  <a:srgbClr val="ffffff"/>
                </a:solidFill>
              </a:uFill>
              <a:latin typeface="Arial"/>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263" name="CustomShape 1"/>
          <p:cNvSpPr/>
          <p:nvPr/>
        </p:nvSpPr>
        <p:spPr>
          <a:xfrm>
            <a:off x="8011800" y="0"/>
            <a:ext cx="10275840" cy="10286640"/>
          </a:xfrm>
          <a:prstGeom prst="rect">
            <a:avLst/>
          </a:prstGeom>
          <a:solidFill>
            <a:srgbClr val="1754f1"/>
          </a:solidFill>
          <a:ln>
            <a:noFill/>
          </a:ln>
        </p:spPr>
        <p:style>
          <a:lnRef idx="0"/>
          <a:fillRef idx="0"/>
          <a:effectRef idx="0"/>
          <a:fontRef idx="minor"/>
        </p:style>
      </p:sp>
      <p:sp>
        <p:nvSpPr>
          <p:cNvPr id="264" name="CustomShape 2"/>
          <p:cNvSpPr/>
          <p:nvPr/>
        </p:nvSpPr>
        <p:spPr>
          <a:xfrm>
            <a:off x="6620760" y="396792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65" name="CustomShape 3"/>
          <p:cNvSpPr/>
          <p:nvPr/>
        </p:nvSpPr>
        <p:spPr>
          <a:xfrm>
            <a:off x="6620760" y="6906960"/>
            <a:ext cx="10638000" cy="2920320"/>
          </a:xfrm>
          <a:custGeom>
            <a:avLst/>
            <a:gdLst/>
            <a:ahLst/>
            <a:rect l="l" t="t" r="r" b="b"/>
            <a:pathLst>
              <a:path w="3598710" h="987973">
                <a:moveTo>
                  <a:pt x="3474250" y="987973"/>
                </a:moveTo>
                <a:lnTo>
                  <a:pt x="124460" y="987973"/>
                </a:lnTo>
                <a:cubicBezTo>
                  <a:pt x="55880" y="987973"/>
                  <a:pt x="0" y="932093"/>
                  <a:pt x="0" y="863513"/>
                </a:cubicBezTo>
                <a:lnTo>
                  <a:pt x="0" y="124460"/>
                </a:lnTo>
                <a:cubicBezTo>
                  <a:pt x="0" y="55880"/>
                  <a:pt x="55880" y="0"/>
                  <a:pt x="124460" y="0"/>
                </a:cubicBezTo>
                <a:lnTo>
                  <a:pt x="3474250" y="0"/>
                </a:lnTo>
                <a:cubicBezTo>
                  <a:pt x="3542829" y="0"/>
                  <a:pt x="3598710" y="55880"/>
                  <a:pt x="3598710" y="124460"/>
                </a:cubicBezTo>
                <a:lnTo>
                  <a:pt x="3598710" y="863513"/>
                </a:lnTo>
                <a:cubicBezTo>
                  <a:pt x="3598710" y="932093"/>
                  <a:pt x="3542829" y="987973"/>
                  <a:pt x="3474250" y="987973"/>
                </a:cubicBezTo>
                <a:close/>
              </a:path>
            </a:pathLst>
          </a:custGeom>
          <a:solidFill>
            <a:srgbClr val="ffffff"/>
          </a:solidFill>
          <a:ln>
            <a:noFill/>
          </a:ln>
        </p:spPr>
        <p:style>
          <a:lnRef idx="0"/>
          <a:fillRef idx="0"/>
          <a:effectRef idx="0"/>
          <a:fontRef idx="minor"/>
        </p:style>
      </p:sp>
      <p:sp>
        <p:nvSpPr>
          <p:cNvPr id="266" name="CustomShape 4"/>
          <p:cNvSpPr/>
          <p:nvPr/>
        </p:nvSpPr>
        <p:spPr>
          <a:xfrm>
            <a:off x="678960" y="455400"/>
            <a:ext cx="5185080" cy="5083560"/>
          </a:xfrm>
          <a:prstGeom prst="rect">
            <a:avLst/>
          </a:prstGeom>
          <a:noFill/>
          <a:ln>
            <a:noFill/>
          </a:ln>
        </p:spPr>
        <p:style>
          <a:lnRef idx="0"/>
          <a:fillRef idx="0"/>
          <a:effectRef idx="0"/>
          <a:fontRef idx="minor"/>
        </p:style>
        <p:txBody>
          <a:bodyPr lIns="0" rIns="0" tIns="0" bIns="0"/>
          <a:p>
            <a:pPr>
              <a:lnSpc>
                <a:spcPts val="2384"/>
              </a:lnSpc>
            </a:pPr>
            <a:r>
              <a:rPr b="0" lang="uk-UA" sz="5200" spc="-49" strike="noStrike">
                <a:solidFill>
                  <a:srgbClr val="14110f"/>
                </a:solidFill>
                <a:uFill>
                  <a:solidFill>
                    <a:srgbClr val="ffffff"/>
                  </a:solidFill>
                </a:uFill>
                <a:latin typeface="Roboto"/>
              </a:rPr>
              <a:t>Платники Єдиного податку</a:t>
            </a:r>
            <a:endParaRPr b="0" lang="uk-UA" sz="1800" spc="-1" strike="noStrike">
              <a:solidFill>
                <a:srgbClr val="000000"/>
              </a:solidFill>
              <a:uFill>
                <a:solidFill>
                  <a:srgbClr val="ffffff"/>
                </a:solidFill>
              </a:uFill>
              <a:latin typeface="Arial"/>
            </a:endParaRPr>
          </a:p>
          <a:p>
            <a:pPr>
              <a:lnSpc>
                <a:spcPts val="1009"/>
              </a:lnSpc>
            </a:pPr>
            <a:endParaRPr b="0" lang="uk-UA" sz="1800" spc="-1" strike="noStrike">
              <a:solidFill>
                <a:srgbClr val="000000"/>
              </a:solidFill>
              <a:uFill>
                <a:solidFill>
                  <a:srgbClr val="ffffff"/>
                </a:solidFill>
              </a:uFill>
              <a:latin typeface="Arial"/>
            </a:endParaRPr>
          </a:p>
          <a:p>
            <a:pPr>
              <a:lnSpc>
                <a:spcPts val="2385"/>
              </a:lnSpc>
            </a:pPr>
            <a:r>
              <a:rPr b="0" lang="uk-UA" sz="5200" spc="-21" strike="noStrike">
                <a:solidFill>
                  <a:srgbClr val="ff1616"/>
                </a:solidFill>
                <a:uFill>
                  <a:solidFill>
                    <a:srgbClr val="ffffff"/>
                  </a:solidFill>
                </a:uFill>
                <a:latin typeface="Roboto Bold"/>
              </a:rPr>
              <a:t>Четверта </a:t>
            </a:r>
            <a:r>
              <a:rPr b="0" lang="uk-UA" sz="5200" spc="-49" strike="noStrike">
                <a:solidFill>
                  <a:srgbClr val="ff1616"/>
                </a:solidFill>
                <a:uFill>
                  <a:solidFill>
                    <a:srgbClr val="ffffff"/>
                  </a:solidFill>
                </a:uFill>
                <a:latin typeface="Roboto Bold"/>
              </a:rPr>
              <a:t>група</a:t>
            </a:r>
            <a:endParaRPr b="0" lang="uk-UA" sz="1800" spc="-1" strike="noStrike">
              <a:solidFill>
                <a:srgbClr val="000000"/>
              </a:solidFill>
              <a:uFill>
                <a:solidFill>
                  <a:srgbClr val="ffffff"/>
                </a:solidFill>
              </a:uFill>
              <a:latin typeface="Arial"/>
            </a:endParaRPr>
          </a:p>
        </p:txBody>
      </p:sp>
      <p:sp>
        <p:nvSpPr>
          <p:cNvPr id="267" name="CustomShape 5"/>
          <p:cNvSpPr/>
          <p:nvPr/>
        </p:nvSpPr>
        <p:spPr>
          <a:xfrm>
            <a:off x="7277400" y="4114800"/>
            <a:ext cx="11269440" cy="2674080"/>
          </a:xfrm>
          <a:prstGeom prst="rect">
            <a:avLst/>
          </a:prstGeom>
          <a:noFill/>
          <a:ln>
            <a:noFill/>
          </a:ln>
        </p:spPr>
        <p:style>
          <a:lnRef idx="0"/>
          <a:fillRef idx="0"/>
          <a:effectRef idx="0"/>
          <a:fontRef idx="minor"/>
        </p:style>
        <p:txBody>
          <a:bodyPr lIns="0" rIns="0" tIns="0" bIns="0"/>
          <a:p>
            <a:pPr>
              <a:lnSpc>
                <a:spcPts val="1509"/>
              </a:lnSpc>
            </a:pPr>
            <a:r>
              <a:rPr b="0" lang="uk-UA" sz="3290" spc="63" strike="noStrike">
                <a:solidFill>
                  <a:srgbClr val="14110f"/>
                </a:solidFill>
                <a:uFill>
                  <a:solidFill>
                    <a:srgbClr val="ffffff"/>
                  </a:solidFill>
                </a:uFill>
                <a:latin typeface="Roboto Bold"/>
              </a:rPr>
              <a:t>Річний дохід: для юросіб - частка с/г товаровиробництва за попередній податковий (звітний) рік дорівнює або перевищує 75%</a:t>
            </a:r>
            <a:endParaRPr b="0" lang="uk-UA" sz="1800" spc="-1" strike="noStrike">
              <a:solidFill>
                <a:srgbClr val="000000"/>
              </a:solidFill>
              <a:uFill>
                <a:solidFill>
                  <a:srgbClr val="ffffff"/>
                </a:solidFill>
              </a:uFill>
              <a:latin typeface="Arial"/>
            </a:endParaRPr>
          </a:p>
          <a:p>
            <a:pPr>
              <a:lnSpc>
                <a:spcPts val="1509"/>
              </a:lnSpc>
            </a:pPr>
            <a:r>
              <a:rPr b="0" lang="uk-UA" sz="3290" spc="63" strike="noStrike">
                <a:solidFill>
                  <a:srgbClr val="14110f"/>
                </a:solidFill>
                <a:uFill>
                  <a:solidFill>
                    <a:srgbClr val="ffffff"/>
                  </a:solidFill>
                </a:uFill>
                <a:latin typeface="Roboto Bold"/>
              </a:rPr>
              <a:t> </a:t>
            </a:r>
            <a:endParaRPr b="0" lang="uk-UA" sz="1800" spc="-1" strike="noStrike">
              <a:solidFill>
                <a:srgbClr val="000000"/>
              </a:solidFill>
              <a:uFill>
                <a:solidFill>
                  <a:srgbClr val="ffffff"/>
                </a:solidFill>
              </a:uFill>
              <a:latin typeface="Arial"/>
            </a:endParaRPr>
          </a:p>
          <a:p>
            <a:pPr>
              <a:lnSpc>
                <a:spcPts val="44"/>
              </a:lnSpc>
            </a:pPr>
            <a:endParaRPr b="0" lang="uk-UA" sz="1800" spc="-1" strike="noStrike">
              <a:solidFill>
                <a:srgbClr val="000000"/>
              </a:solidFill>
              <a:uFill>
                <a:solidFill>
                  <a:srgbClr val="ffffff"/>
                </a:solidFill>
              </a:uFill>
              <a:latin typeface="Arial"/>
            </a:endParaRPr>
          </a:p>
        </p:txBody>
      </p:sp>
      <p:sp>
        <p:nvSpPr>
          <p:cNvPr id="268" name="CustomShape 6"/>
          <p:cNvSpPr/>
          <p:nvPr/>
        </p:nvSpPr>
        <p:spPr>
          <a:xfrm>
            <a:off x="678960" y="4630320"/>
            <a:ext cx="5884920" cy="1188360"/>
          </a:xfrm>
          <a:prstGeom prst="rect">
            <a:avLst/>
          </a:prstGeom>
          <a:noFill/>
          <a:ln>
            <a:noFill/>
          </a:ln>
        </p:spPr>
        <p:style>
          <a:lnRef idx="0"/>
          <a:fillRef idx="0"/>
          <a:effectRef idx="0"/>
          <a:fontRef idx="minor"/>
        </p:style>
        <p:txBody>
          <a:bodyPr lIns="0" rIns="0" tIns="0" bIns="0"/>
          <a:p>
            <a:pPr>
              <a:lnSpc>
                <a:spcPts val="1651"/>
              </a:lnSpc>
            </a:pPr>
            <a:r>
              <a:rPr b="0" lang="uk-UA" sz="3600" spc="-35" strike="noStrike">
                <a:solidFill>
                  <a:srgbClr val="000000"/>
                </a:solidFill>
                <a:uFill>
                  <a:solidFill>
                    <a:srgbClr val="ffffff"/>
                  </a:solidFill>
                </a:uFill>
                <a:latin typeface="Roboto"/>
              </a:rPr>
              <a:t>сільсько-господарські товаровиробники</a:t>
            </a:r>
            <a:endParaRPr b="0" lang="uk-UA" sz="1800" spc="-1" strike="noStrike">
              <a:solidFill>
                <a:srgbClr val="000000"/>
              </a:solidFill>
              <a:uFill>
                <a:solidFill>
                  <a:srgbClr val="ffffff"/>
                </a:solidFill>
              </a:uFill>
              <a:latin typeface="Arial"/>
            </a:endParaRPr>
          </a:p>
        </p:txBody>
      </p:sp>
      <p:sp>
        <p:nvSpPr>
          <p:cNvPr id="269" name="CustomShape 7"/>
          <p:cNvSpPr/>
          <p:nvPr/>
        </p:nvSpPr>
        <p:spPr>
          <a:xfrm>
            <a:off x="6620760" y="102888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270" name="CustomShape 8"/>
          <p:cNvSpPr/>
          <p:nvPr/>
        </p:nvSpPr>
        <p:spPr>
          <a:xfrm>
            <a:off x="7277400" y="1310760"/>
            <a:ext cx="9981720" cy="2099160"/>
          </a:xfrm>
          <a:prstGeom prst="rect">
            <a:avLst/>
          </a:prstGeom>
          <a:noFill/>
          <a:ln>
            <a:noFill/>
          </a:ln>
        </p:spPr>
        <p:style>
          <a:lnRef idx="0"/>
          <a:fillRef idx="0"/>
          <a:effectRef idx="0"/>
          <a:fontRef idx="minor"/>
        </p:style>
        <p:txBody>
          <a:bodyPr lIns="0" rIns="0" tIns="0" bIns="0"/>
          <a:p>
            <a:pPr>
              <a:lnSpc>
                <a:spcPts val="1458"/>
              </a:lnSpc>
            </a:pPr>
            <a:r>
              <a:rPr b="0" lang="uk-UA" sz="3179" spc="60" strike="noStrike">
                <a:solidFill>
                  <a:srgbClr val="14110f"/>
                </a:solidFill>
                <a:uFill>
                  <a:solidFill>
                    <a:srgbClr val="ffffff"/>
                  </a:solidFill>
                </a:uFill>
                <a:latin typeface="Roboto Bold"/>
              </a:rPr>
              <a:t>для юросіб - не обмежено</a:t>
            </a:r>
            <a:endParaRPr b="0" lang="uk-UA" sz="1800" spc="-1" strike="noStrike">
              <a:solidFill>
                <a:srgbClr val="000000"/>
              </a:solidFill>
              <a:uFill>
                <a:solidFill>
                  <a:srgbClr val="ffffff"/>
                </a:solidFill>
              </a:uFill>
              <a:latin typeface="Arial"/>
            </a:endParaRPr>
          </a:p>
          <a:p>
            <a:pPr>
              <a:lnSpc>
                <a:spcPts val="1458"/>
              </a:lnSpc>
            </a:pPr>
            <a:r>
              <a:rPr b="0" lang="uk-UA" sz="3179" spc="29" strike="noStrike">
                <a:solidFill>
                  <a:srgbClr val="14110f"/>
                </a:solidFill>
                <a:uFill>
                  <a:solidFill>
                    <a:srgbClr val="ffffff"/>
                  </a:solidFill>
                </a:uFill>
                <a:latin typeface="Arimo Bold"/>
              </a:rPr>
              <a:t>для фізосіб-підприємців - н</a:t>
            </a:r>
            <a:r>
              <a:rPr b="0" lang="uk-UA" sz="3179" spc="60" strike="noStrike">
                <a:solidFill>
                  <a:srgbClr val="14110f"/>
                </a:solidFill>
                <a:uFill>
                  <a:solidFill>
                    <a:srgbClr val="ffffff"/>
                  </a:solidFill>
                </a:uFill>
                <a:latin typeface="Roboto Bold"/>
              </a:rPr>
              <a:t>е використовують працю найманих осіб</a:t>
            </a:r>
            <a:endParaRPr b="0" lang="uk-UA" sz="1800" spc="-1" strike="noStrike">
              <a:solidFill>
                <a:srgbClr val="000000"/>
              </a:solidFill>
              <a:uFill>
                <a:solidFill>
                  <a:srgbClr val="ffffff"/>
                </a:solidFill>
              </a:uFill>
              <a:latin typeface="Arial"/>
            </a:endParaRPr>
          </a:p>
          <a:p>
            <a:pPr>
              <a:lnSpc>
                <a:spcPts val="1458"/>
              </a:lnSpc>
            </a:pPr>
            <a:endParaRPr b="0" lang="uk-UA" sz="1800" spc="-1" strike="noStrike">
              <a:solidFill>
                <a:srgbClr val="000000"/>
              </a:solidFill>
              <a:uFill>
                <a:solidFill>
                  <a:srgbClr val="ffffff"/>
                </a:solidFill>
              </a:uFill>
              <a:latin typeface="Arial"/>
            </a:endParaRPr>
          </a:p>
        </p:txBody>
      </p:sp>
      <p:sp>
        <p:nvSpPr>
          <p:cNvPr id="271" name="CustomShape 9"/>
          <p:cNvSpPr/>
          <p:nvPr/>
        </p:nvSpPr>
        <p:spPr>
          <a:xfrm>
            <a:off x="7277400" y="7632720"/>
            <a:ext cx="9670680" cy="1945080"/>
          </a:xfrm>
          <a:prstGeom prst="rect">
            <a:avLst/>
          </a:prstGeom>
          <a:noFill/>
          <a:ln>
            <a:noFill/>
          </a:ln>
        </p:spPr>
        <p:style>
          <a:lnRef idx="0"/>
          <a:fillRef idx="0"/>
          <a:effectRef idx="0"/>
          <a:fontRef idx="minor"/>
        </p:style>
        <p:txBody>
          <a:bodyPr lIns="0" rIns="0" tIns="0" bIns="0"/>
          <a:p>
            <a:pPr>
              <a:lnSpc>
                <a:spcPts val="1351"/>
              </a:lnSpc>
            </a:pPr>
            <a:r>
              <a:rPr b="0" lang="uk-UA" sz="2950" spc="55" strike="noStrike">
                <a:solidFill>
                  <a:srgbClr val="14110f"/>
                </a:solidFill>
                <a:uFill>
                  <a:solidFill>
                    <a:srgbClr val="ffffff"/>
                  </a:solidFill>
                </a:uFill>
                <a:latin typeface="Roboto Bold"/>
              </a:rPr>
              <a:t>Розмір ставок податку з 1 га с/г угідь та/або земель водного фонду залежить від категорії (типу) земель, їх розташування. </a:t>
            </a:r>
            <a:endParaRPr b="0" lang="uk-UA" sz="1800" spc="-1" strike="noStrike">
              <a:solidFill>
                <a:srgbClr val="000000"/>
              </a:solidFill>
              <a:uFill>
                <a:solidFill>
                  <a:srgbClr val="ffffff"/>
                </a:solidFill>
              </a:uFill>
              <a:latin typeface="Arial"/>
            </a:endParaRPr>
          </a:p>
          <a:p>
            <a:pPr>
              <a:lnSpc>
                <a:spcPts val="1351"/>
              </a:lnSpc>
            </a:pPr>
            <a:endParaRPr b="0" lang="uk-UA" sz="1800" spc="-1" strike="noStrike">
              <a:solidFill>
                <a:srgbClr val="000000"/>
              </a:solidFill>
              <a:uFill>
                <a:solidFill>
                  <a:srgbClr val="ffffff"/>
                </a:solidFill>
              </a:uFill>
              <a:latin typeface="Arial"/>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72" name="Picture 2" descr=""/>
          <p:cNvPicPr/>
          <p:nvPr/>
        </p:nvPicPr>
        <p:blipFill>
          <a:blip r:embed="rId1"/>
          <a:stretch/>
        </p:blipFill>
        <p:spPr>
          <a:xfrm>
            <a:off x="0" y="896760"/>
            <a:ext cx="19533240" cy="8772840"/>
          </a:xfrm>
          <a:prstGeom prst="rect">
            <a:avLst/>
          </a:prstGeom>
          <a:ln>
            <a:noFill/>
          </a:ln>
        </p:spPr>
      </p:pic>
      <p:sp>
        <p:nvSpPr>
          <p:cNvPr id="273" name="CustomShape 1"/>
          <p:cNvSpPr/>
          <p:nvPr/>
        </p:nvSpPr>
        <p:spPr>
          <a:xfrm>
            <a:off x="0" y="0"/>
            <a:ext cx="18287640" cy="10286640"/>
          </a:xfrm>
          <a:custGeom>
            <a:avLst/>
            <a:gdLst/>
            <a:ahLst/>
            <a:rect l="l" t="t" r="r" b="b"/>
            <a:pathLst>
              <a:path w="6186311" h="3479800">
                <a:moveTo>
                  <a:pt x="0" y="0"/>
                </a:moveTo>
                <a:lnTo>
                  <a:pt x="6186311" y="0"/>
                </a:lnTo>
                <a:lnTo>
                  <a:pt x="6186311" y="3479800"/>
                </a:lnTo>
                <a:lnTo>
                  <a:pt x="0" y="3479800"/>
                </a:lnTo>
                <a:close/>
              </a:path>
            </a:pathLst>
          </a:custGeom>
          <a:solidFill>
            <a:srgbClr val="0e71b9">
              <a:alpha val="74000"/>
            </a:srgbClr>
          </a:solidFill>
          <a:ln>
            <a:noFill/>
          </a:ln>
        </p:spPr>
        <p:style>
          <a:lnRef idx="0"/>
          <a:fillRef idx="0"/>
          <a:effectRef idx="0"/>
          <a:fontRef idx="minor"/>
        </p:style>
      </p:sp>
      <p:sp>
        <p:nvSpPr>
          <p:cNvPr id="274" name="CustomShape 2"/>
          <p:cNvSpPr/>
          <p:nvPr/>
        </p:nvSpPr>
        <p:spPr>
          <a:xfrm>
            <a:off x="1028880" y="3518640"/>
            <a:ext cx="15452280" cy="3447720"/>
          </a:xfrm>
          <a:prstGeom prst="rect">
            <a:avLst/>
          </a:prstGeom>
          <a:noFill/>
          <a:ln>
            <a:noFill/>
          </a:ln>
        </p:spPr>
        <p:style>
          <a:lnRef idx="0"/>
          <a:fillRef idx="0"/>
          <a:effectRef idx="0"/>
          <a:fontRef idx="minor"/>
        </p:style>
        <p:txBody>
          <a:bodyPr lIns="0" rIns="0" tIns="0" bIns="0"/>
          <a:p>
            <a:pPr algn="ctr">
              <a:lnSpc>
                <a:spcPts val="4789"/>
              </a:lnSpc>
            </a:pPr>
            <a:r>
              <a:rPr b="0" lang="uk-UA" sz="10450" spc="-1" strike="noStrike">
                <a:solidFill>
                  <a:srgbClr val="ffffff"/>
                </a:solidFill>
                <a:uFill>
                  <a:solidFill>
                    <a:srgbClr val="ffffff"/>
                  </a:solidFill>
                </a:uFill>
                <a:latin typeface="Roboto Bold"/>
              </a:rPr>
              <a:t>Реєстрація ПРРО: </a:t>
            </a:r>
            <a:r>
              <a:rPr b="0" lang="uk-UA" sz="10450" spc="-1" strike="noStrike">
                <a:solidFill>
                  <a:srgbClr val="ffffff"/>
                </a:solidFill>
                <a:uFill>
                  <a:solidFill>
                    <a:srgbClr val="ffffff"/>
                  </a:solidFill>
                </a:uFill>
                <a:latin typeface="Roboto Bold Italics"/>
              </a:rPr>
              <a:t>покрокова інструкція</a:t>
            </a:r>
            <a:r>
              <a:rPr b="0" lang="uk-UA" sz="10450" spc="-1" strike="noStrike">
                <a:solidFill>
                  <a:srgbClr val="ffffff"/>
                </a:solidFill>
                <a:uFill>
                  <a:solidFill>
                    <a:srgbClr val="ffffff"/>
                  </a:solidFill>
                </a:uFill>
                <a:latin typeface="Roboto Bold"/>
              </a:rPr>
              <a:t> </a:t>
            </a:r>
            <a:endParaRPr b="0" lang="uk-UA" sz="1800" spc="-1" strike="noStrike">
              <a:solidFill>
                <a:srgbClr val="000000"/>
              </a:solidFill>
              <a:uFill>
                <a:solidFill>
                  <a:srgbClr val="ffffff"/>
                </a:solidFill>
              </a:uFill>
              <a:latin typeface="Arial"/>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75" name="Picture 2" descr=""/>
          <p:cNvPicPr/>
          <p:nvPr/>
        </p:nvPicPr>
        <p:blipFill>
          <a:blip r:embed="rId1"/>
          <a:srcRect l="8417" t="9259" r="9294" b="0"/>
          <a:stretch/>
        </p:blipFill>
        <p:spPr>
          <a:xfrm>
            <a:off x="2487960" y="0"/>
            <a:ext cx="13026600" cy="8978040"/>
          </a:xfrm>
          <a:prstGeom prst="rect">
            <a:avLst/>
          </a:prstGeom>
          <a:ln>
            <a:noFill/>
          </a:ln>
        </p:spPr>
      </p:pic>
      <p:sp>
        <p:nvSpPr>
          <p:cNvPr id="276"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sp>
        <p:nvSpPr>
          <p:cNvPr id="277" name="CustomShape 2"/>
          <p:cNvSpPr/>
          <p:nvPr/>
        </p:nvSpPr>
        <p:spPr>
          <a:xfrm>
            <a:off x="0" y="8149680"/>
            <a:ext cx="18287640" cy="2293560"/>
          </a:xfrm>
          <a:prstGeom prst="rect">
            <a:avLst/>
          </a:prstGeom>
          <a:noFill/>
          <a:ln>
            <a:noFill/>
          </a:ln>
        </p:spPr>
        <p:style>
          <a:lnRef idx="0"/>
          <a:fillRef idx="0"/>
          <a:effectRef idx="0"/>
          <a:fontRef idx="minor"/>
        </p:style>
        <p:txBody>
          <a:bodyPr lIns="0" rIns="0" tIns="0" bIns="0"/>
          <a:p>
            <a:pPr algn="ctr">
              <a:lnSpc>
                <a:spcPts val="2124"/>
              </a:lnSpc>
            </a:pPr>
            <a:r>
              <a:rPr b="0" lang="uk-UA" sz="4300" spc="-1" strike="noStrike">
                <a:solidFill>
                  <a:srgbClr val="ffffff"/>
                </a:solidFill>
                <a:uFill>
                  <a:solidFill>
                    <a:srgbClr val="ffffff"/>
                  </a:solidFill>
                </a:uFill>
                <a:latin typeface="Open Sans Bold"/>
              </a:rPr>
              <a:t>Здійснюємо вхід до Електронного кабінету, авторизація відбувається  за допомогою електронного цифрового підпису.  </a:t>
            </a:r>
            <a:endParaRPr b="0" lang="uk-UA" sz="1800" spc="-1" strike="noStrike">
              <a:solidFill>
                <a:srgbClr val="000000"/>
              </a:solidFill>
              <a:uFill>
                <a:solidFill>
                  <a:srgbClr val="ffffff"/>
                </a:solidFill>
              </a:uFill>
              <a:latin typeface="Arial"/>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8" name="CustomShape 1"/>
          <p:cNvSpPr/>
          <p:nvPr/>
        </p:nvSpPr>
        <p:spPr>
          <a:xfrm>
            <a:off x="0" y="79628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79" name="Picture 4" descr=""/>
          <p:cNvPicPr/>
          <p:nvPr/>
        </p:nvPicPr>
        <p:blipFill>
          <a:blip r:embed="rId1"/>
          <a:stretch/>
        </p:blipFill>
        <p:spPr>
          <a:xfrm>
            <a:off x="720360" y="0"/>
            <a:ext cx="16809840" cy="7967880"/>
          </a:xfrm>
          <a:prstGeom prst="rect">
            <a:avLst/>
          </a:prstGeom>
          <a:ln>
            <a:noFill/>
          </a:ln>
        </p:spPr>
      </p:pic>
      <p:sp>
        <p:nvSpPr>
          <p:cNvPr id="280" name="CustomShape 2"/>
          <p:cNvSpPr/>
          <p:nvPr/>
        </p:nvSpPr>
        <p:spPr>
          <a:xfrm>
            <a:off x="1905120" y="8149680"/>
            <a:ext cx="13978080" cy="1600920"/>
          </a:xfrm>
          <a:prstGeom prst="rect">
            <a:avLst/>
          </a:prstGeom>
          <a:noFill/>
          <a:ln>
            <a:noFill/>
          </a:ln>
        </p:spPr>
        <p:style>
          <a:lnRef idx="0"/>
          <a:fillRef idx="0"/>
          <a:effectRef idx="0"/>
          <a:fontRef idx="minor"/>
        </p:style>
        <p:txBody>
          <a:bodyPr lIns="0" rIns="0" tIns="0" bIns="0"/>
          <a:p>
            <a:pPr algn="ctr">
              <a:lnSpc>
                <a:spcPts val="2223"/>
              </a:lnSpc>
            </a:pPr>
            <a:r>
              <a:rPr b="0" lang="uk-UA" sz="4500" spc="-1" strike="noStrike">
                <a:solidFill>
                  <a:srgbClr val="ffffff"/>
                </a:solidFill>
                <a:uFill>
                  <a:solidFill>
                    <a:srgbClr val="ffffff"/>
                  </a:solidFill>
                </a:uFill>
                <a:latin typeface="Open Sans Bold"/>
              </a:rPr>
              <a:t>В меню обираємо поле "Введення звітності". </a:t>
            </a:r>
            <a:endParaRPr b="0" lang="uk-UA" sz="1800" spc="-1" strike="noStrike">
              <a:solidFill>
                <a:srgbClr val="000000"/>
              </a:solidFill>
              <a:uFill>
                <a:solidFill>
                  <a:srgbClr val="ffffff"/>
                </a:solidFill>
              </a:uFill>
              <a:latin typeface="Arial"/>
            </a:endParaRPr>
          </a:p>
          <a:p>
            <a:pPr algn="ctr">
              <a:lnSpc>
                <a:spcPts val="2223"/>
              </a:lnSpc>
            </a:pPr>
            <a:r>
              <a:rPr b="0" lang="uk-UA" sz="4500" spc="-1" strike="noStrike">
                <a:solidFill>
                  <a:srgbClr val="ffffff"/>
                </a:solidFill>
                <a:uFill>
                  <a:solidFill>
                    <a:srgbClr val="ffffff"/>
                  </a:solidFill>
                </a:uFill>
                <a:latin typeface="Open Sans Bold"/>
              </a:rPr>
              <a:t>У відкритій вкладці натискаємо "Створити".</a:t>
            </a:r>
            <a:endParaRPr b="0" lang="uk-UA" sz="1800" spc="-1" strike="noStrike">
              <a:solidFill>
                <a:srgbClr val="000000"/>
              </a:solidFill>
              <a:uFill>
                <a:solidFill>
                  <a:srgbClr val="ffffff"/>
                </a:solidFill>
              </a:uFill>
              <a:latin typeface="Arial"/>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1"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82" name="Picture 4" descr=""/>
          <p:cNvPicPr/>
          <p:nvPr/>
        </p:nvPicPr>
        <p:blipFill>
          <a:blip r:embed="rId1"/>
          <a:stretch/>
        </p:blipFill>
        <p:spPr>
          <a:xfrm>
            <a:off x="793440" y="0"/>
            <a:ext cx="16700760" cy="7967880"/>
          </a:xfrm>
          <a:prstGeom prst="rect">
            <a:avLst/>
          </a:prstGeom>
          <a:ln>
            <a:noFill/>
          </a:ln>
        </p:spPr>
      </p:pic>
      <p:sp>
        <p:nvSpPr>
          <p:cNvPr id="283" name="CustomShape 2"/>
          <p:cNvSpPr/>
          <p:nvPr/>
        </p:nvSpPr>
        <p:spPr>
          <a:xfrm>
            <a:off x="0" y="8168760"/>
            <a:ext cx="18287640" cy="1972800"/>
          </a:xfrm>
          <a:prstGeom prst="rect">
            <a:avLst/>
          </a:prstGeom>
          <a:noFill/>
          <a:ln>
            <a:noFill/>
          </a:ln>
        </p:spPr>
        <p:style>
          <a:lnRef idx="0"/>
          <a:fillRef idx="0"/>
          <a:effectRef idx="0"/>
          <a:fontRef idx="minor"/>
        </p:style>
        <p:txBody>
          <a:bodyPr lIns="0" rIns="0" tIns="0" bIns="0"/>
          <a:p>
            <a:pPr algn="ctr">
              <a:lnSpc>
                <a:spcPts val="1827"/>
              </a:lnSpc>
            </a:pPr>
            <a:r>
              <a:rPr b="0" lang="uk-UA" sz="3700" spc="-1" strike="noStrike">
                <a:solidFill>
                  <a:srgbClr val="ffffff"/>
                </a:solidFill>
                <a:uFill>
                  <a:solidFill>
                    <a:srgbClr val="ffffff"/>
                  </a:solidFill>
                </a:uFill>
                <a:latin typeface="Open Sans Bold"/>
              </a:rPr>
              <a:t>Серед запропонованих форм обираємо Форму №20-ОПП </a:t>
            </a:r>
            <a:endParaRPr b="0" lang="uk-UA" sz="1800" spc="-1" strike="noStrike">
              <a:solidFill>
                <a:srgbClr val="000000"/>
              </a:solidFill>
              <a:uFill>
                <a:solidFill>
                  <a:srgbClr val="ffffff"/>
                </a:solidFill>
              </a:uFill>
              <a:latin typeface="Arial"/>
            </a:endParaRPr>
          </a:p>
          <a:p>
            <a:pPr algn="ctr">
              <a:lnSpc>
                <a:spcPts val="1827"/>
              </a:lnSpc>
            </a:pPr>
            <a:r>
              <a:rPr b="0" lang="uk-UA" sz="3700" spc="-1" strike="noStrike">
                <a:solidFill>
                  <a:srgbClr val="ffffff"/>
                </a:solidFill>
                <a:uFill>
                  <a:solidFill>
                    <a:srgbClr val="ffffff"/>
                  </a:solidFill>
                </a:uFill>
                <a:latin typeface="Open Sans Bold Italics"/>
              </a:rPr>
              <a:t>"Повідомлення про об'єкти оподаткування або об'єкти, пов'язані з оподаткуванням або через які провадиться діяльність"</a:t>
            </a:r>
            <a:r>
              <a:rPr b="0" lang="uk-UA" sz="3700" spc="-1" strike="noStrike">
                <a:solidFill>
                  <a:srgbClr val="ffffff"/>
                </a:solidFill>
                <a:uFill>
                  <a:solidFill>
                    <a:srgbClr val="ffffff"/>
                  </a:solidFill>
                </a:uFill>
                <a:latin typeface="Open Sans Bold"/>
              </a:rPr>
              <a:t>.</a:t>
            </a:r>
            <a:endParaRPr b="0" lang="uk-UA" sz="1800" spc="-1" strike="noStrike">
              <a:solidFill>
                <a:srgbClr val="000000"/>
              </a:solidFill>
              <a:uFill>
                <a:solidFill>
                  <a:srgbClr val="ffffff"/>
                </a:solidFill>
              </a:uFill>
              <a:latin typeface="Arial"/>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4"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85" name="Picture 4" descr=""/>
          <p:cNvPicPr/>
          <p:nvPr/>
        </p:nvPicPr>
        <p:blipFill>
          <a:blip r:embed="rId1"/>
          <a:stretch/>
        </p:blipFill>
        <p:spPr>
          <a:xfrm>
            <a:off x="1028880" y="0"/>
            <a:ext cx="16819200" cy="7967880"/>
          </a:xfrm>
          <a:prstGeom prst="rect">
            <a:avLst/>
          </a:prstGeom>
          <a:ln>
            <a:noFill/>
          </a:ln>
        </p:spPr>
      </p:pic>
      <p:sp>
        <p:nvSpPr>
          <p:cNvPr id="286" name="CustomShape 2"/>
          <p:cNvSpPr/>
          <p:nvPr/>
        </p:nvSpPr>
        <p:spPr>
          <a:xfrm>
            <a:off x="4855320" y="8628480"/>
            <a:ext cx="8576640" cy="657360"/>
          </a:xfrm>
          <a:prstGeom prst="rect">
            <a:avLst/>
          </a:prstGeom>
          <a:noFill/>
          <a:ln>
            <a:noFill/>
          </a:ln>
        </p:spPr>
        <p:style>
          <a:lnRef idx="0"/>
          <a:fillRef idx="0"/>
          <a:effectRef idx="0"/>
          <a:fontRef idx="minor"/>
        </p:style>
        <p:txBody>
          <a:bodyPr lIns="0" rIns="0" tIns="0" bIns="0"/>
          <a:p>
            <a:pPr algn="ctr">
              <a:lnSpc>
                <a:spcPts val="1827"/>
              </a:lnSpc>
            </a:pPr>
            <a:r>
              <a:rPr b="0" lang="uk-UA" sz="3700" spc="-1" strike="noStrike">
                <a:solidFill>
                  <a:srgbClr val="ffffff"/>
                </a:solidFill>
                <a:uFill>
                  <a:solidFill>
                    <a:srgbClr val="ffffff"/>
                  </a:solidFill>
                </a:uFill>
                <a:latin typeface="Open Sans Bold"/>
              </a:rPr>
              <a:t>Розпочинаємо заповнення форми.</a:t>
            </a:r>
            <a:endParaRPr b="0" lang="uk-UA" sz="1800" spc="-1" strike="noStrike">
              <a:solidFill>
                <a:srgbClr val="000000"/>
              </a:solidFill>
              <a:uFill>
                <a:solidFill>
                  <a:srgbClr val="ffffff"/>
                </a:solidFill>
              </a:uFill>
              <a:latin typeface="Arial"/>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6" name="Picture 2" descr=""/>
          <p:cNvPicPr/>
          <p:nvPr/>
        </p:nvPicPr>
        <p:blipFill>
          <a:blip r:embed="rId1"/>
          <a:srcRect l="28548" t="19193" r="27107" b="32626"/>
          <a:stretch/>
        </p:blipFill>
        <p:spPr>
          <a:xfrm>
            <a:off x="4026960" y="0"/>
            <a:ext cx="10233360" cy="6949440"/>
          </a:xfrm>
          <a:prstGeom prst="rect">
            <a:avLst/>
          </a:prstGeom>
          <a:ln>
            <a:noFill/>
          </a:ln>
        </p:spPr>
      </p:pic>
      <p:pic>
        <p:nvPicPr>
          <p:cNvPr id="57" name="Picture 3" descr=""/>
          <p:cNvPicPr/>
          <p:nvPr/>
        </p:nvPicPr>
        <p:blipFill>
          <a:blip r:embed="rId2"/>
          <a:srcRect l="28534" t="72095" r="27113" b="8365"/>
          <a:stretch/>
        </p:blipFill>
        <p:spPr>
          <a:xfrm>
            <a:off x="4026960" y="6713280"/>
            <a:ext cx="10233360" cy="2817360"/>
          </a:xfrm>
          <a:prstGeom prst="rect">
            <a:avLst/>
          </a:prstGeom>
          <a:ln>
            <a:noFill/>
          </a:ln>
        </p:spPr>
      </p:pic>
      <p:sp>
        <p:nvSpPr>
          <p:cNvPr id="58" name="CustomShape 1"/>
          <p:cNvSpPr/>
          <p:nvPr/>
        </p:nvSpPr>
        <p:spPr>
          <a:xfrm>
            <a:off x="0" y="9000720"/>
            <a:ext cx="18287640" cy="3896280"/>
          </a:xfrm>
          <a:custGeom>
            <a:avLst/>
            <a:gdLst/>
            <a:ahLst/>
            <a:rect l="l" t="t" r="r" b="b"/>
            <a:pathLst>
              <a:path w="6186311" h="1318100">
                <a:moveTo>
                  <a:pt x="0" y="0"/>
                </a:moveTo>
                <a:lnTo>
                  <a:pt x="6186311" y="0"/>
                </a:lnTo>
                <a:lnTo>
                  <a:pt x="6186311" y="1318100"/>
                </a:lnTo>
                <a:lnTo>
                  <a:pt x="0" y="1318100"/>
                </a:lnTo>
                <a:close/>
              </a:path>
            </a:pathLst>
          </a:custGeom>
          <a:solidFill>
            <a:srgbClr val="0e71b9"/>
          </a:solidFill>
          <a:ln>
            <a:noFill/>
          </a:ln>
        </p:spPr>
        <p:style>
          <a:lnRef idx="0"/>
          <a:fillRef idx="0"/>
          <a:effectRef idx="0"/>
          <a:fontRef idx="minor"/>
        </p:style>
      </p:sp>
      <p:sp>
        <p:nvSpPr>
          <p:cNvPr id="59" name="CustomShape 2"/>
          <p:cNvSpPr/>
          <p:nvPr/>
        </p:nvSpPr>
        <p:spPr>
          <a:xfrm>
            <a:off x="367200" y="9191520"/>
            <a:ext cx="17553600" cy="646560"/>
          </a:xfrm>
          <a:prstGeom prst="rect">
            <a:avLst/>
          </a:prstGeom>
          <a:noFill/>
          <a:ln>
            <a:noFill/>
          </a:ln>
        </p:spPr>
        <p:style>
          <a:lnRef idx="0"/>
          <a:fillRef idx="0"/>
          <a:effectRef idx="0"/>
          <a:fontRef idx="minor"/>
        </p:style>
        <p:txBody>
          <a:bodyPr lIns="0" rIns="0" tIns="0" bIns="0"/>
          <a:p>
            <a:pPr algn="ctr">
              <a:lnSpc>
                <a:spcPts val="1797"/>
              </a:lnSpc>
            </a:pPr>
            <a:r>
              <a:rPr b="0" lang="uk-UA" sz="3640" spc="-1" strike="noStrike">
                <a:solidFill>
                  <a:srgbClr val="ffffff"/>
                </a:solidFill>
                <a:uFill>
                  <a:solidFill>
                    <a:srgbClr val="ffffff"/>
                  </a:solidFill>
                </a:uFill>
                <a:latin typeface="Open Sans Bold"/>
              </a:rPr>
              <a:t>Приклад заповнення</a:t>
            </a:r>
            <a:endParaRPr b="0" lang="uk-UA" sz="1800" spc="-1" strike="noStrike">
              <a:solidFill>
                <a:srgbClr val="000000"/>
              </a:solidFill>
              <a:uFill>
                <a:solidFill>
                  <a:srgbClr val="ffffff"/>
                </a:solidFill>
              </a:uFill>
              <a:latin typeface="Arial"/>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7"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88" name="Picture 4" descr=""/>
          <p:cNvPicPr/>
          <p:nvPr/>
        </p:nvPicPr>
        <p:blipFill>
          <a:blip r:embed="rId1"/>
          <a:stretch/>
        </p:blipFill>
        <p:spPr>
          <a:xfrm>
            <a:off x="733680" y="0"/>
            <a:ext cx="16820640" cy="7967880"/>
          </a:xfrm>
          <a:prstGeom prst="rect">
            <a:avLst/>
          </a:prstGeom>
          <a:ln>
            <a:noFill/>
          </a:ln>
        </p:spPr>
      </p:pic>
      <p:sp>
        <p:nvSpPr>
          <p:cNvPr id="289" name="CustomShape 2"/>
          <p:cNvSpPr/>
          <p:nvPr/>
        </p:nvSpPr>
        <p:spPr>
          <a:xfrm>
            <a:off x="1287360" y="8240760"/>
            <a:ext cx="15713280" cy="2489400"/>
          </a:xfrm>
          <a:prstGeom prst="rect">
            <a:avLst/>
          </a:prstGeom>
          <a:noFill/>
          <a:ln>
            <a:noFill/>
          </a:ln>
        </p:spPr>
        <p:style>
          <a:lnRef idx="0"/>
          <a:fillRef idx="0"/>
          <a:effectRef idx="0"/>
          <a:fontRef idx="minor"/>
        </p:style>
        <p:txBody>
          <a:bodyPr lIns="0" rIns="0" tIns="0" bIns="0"/>
          <a:p>
            <a:pPr algn="ctr">
              <a:lnSpc>
                <a:spcPts val="1729"/>
              </a:lnSpc>
            </a:pPr>
            <a:r>
              <a:rPr b="0" lang="uk-UA" sz="3500" spc="-1" strike="noStrike">
                <a:solidFill>
                  <a:srgbClr val="ffffff"/>
                </a:solidFill>
                <a:uFill>
                  <a:solidFill>
                    <a:srgbClr val="ffffff"/>
                  </a:solidFill>
                </a:uFill>
                <a:latin typeface="Open Sans Bold"/>
              </a:rPr>
              <a:t>При поданні інформації про новий об’єкт оподаткування у графу 2</a:t>
            </a:r>
            <a:endParaRPr b="0" lang="uk-UA" sz="1800" spc="-1" strike="noStrike">
              <a:solidFill>
                <a:srgbClr val="000000"/>
              </a:solidFill>
              <a:uFill>
                <a:solidFill>
                  <a:srgbClr val="ffffff"/>
                </a:solidFill>
              </a:uFill>
              <a:latin typeface="Arial"/>
            </a:endParaRPr>
          </a:p>
          <a:p>
            <a:pPr algn="ctr">
              <a:lnSpc>
                <a:spcPts val="1729"/>
              </a:lnSpc>
            </a:pPr>
            <a:r>
              <a:rPr b="0" lang="uk-UA" sz="3500" spc="-1" strike="noStrike">
                <a:solidFill>
                  <a:srgbClr val="ffffff"/>
                </a:solidFill>
                <a:uFill>
                  <a:solidFill>
                    <a:srgbClr val="ffffff"/>
                  </a:solidFill>
                </a:uFill>
                <a:latin typeface="Open Sans Bold"/>
              </a:rPr>
              <a:t> </a:t>
            </a:r>
            <a:r>
              <a:rPr b="0" lang="uk-UA" sz="3500" spc="-1" strike="noStrike">
                <a:solidFill>
                  <a:srgbClr val="ffffff"/>
                </a:solidFill>
                <a:uFill>
                  <a:solidFill>
                    <a:srgbClr val="ffffff"/>
                  </a:solidFill>
                </a:uFill>
                <a:latin typeface="Open Sans Bold"/>
              </a:rPr>
              <a:t>«Код ознаки надання інформації» вносимо значення </a:t>
            </a:r>
            <a:endParaRPr b="0" lang="uk-UA" sz="1800" spc="-1" strike="noStrike">
              <a:solidFill>
                <a:srgbClr val="000000"/>
              </a:solidFill>
              <a:uFill>
                <a:solidFill>
                  <a:srgbClr val="ffffff"/>
                </a:solidFill>
              </a:uFill>
              <a:latin typeface="Arial"/>
            </a:endParaRPr>
          </a:p>
          <a:p>
            <a:pPr algn="ctr">
              <a:lnSpc>
                <a:spcPts val="1729"/>
              </a:lnSpc>
            </a:pPr>
            <a:r>
              <a:rPr b="0" lang="uk-UA" sz="3500" spc="-1" strike="noStrike">
                <a:solidFill>
                  <a:srgbClr val="ffffff"/>
                </a:solidFill>
                <a:uFill>
                  <a:solidFill>
                    <a:srgbClr val="ffffff"/>
                  </a:solidFill>
                </a:uFill>
                <a:latin typeface="Open Sans Bold"/>
              </a:rPr>
              <a:t>«1 – первинне надання інформації про об’єкти оподаткування».</a:t>
            </a:r>
            <a:endParaRPr b="0" lang="uk-UA" sz="1800" spc="-1" strike="noStrike">
              <a:solidFill>
                <a:srgbClr val="000000"/>
              </a:solidFill>
              <a:uFill>
                <a:solidFill>
                  <a:srgbClr val="ffffff"/>
                </a:solidFill>
              </a:uFill>
              <a:latin typeface="Arial"/>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0"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91" name="Picture 4" descr=""/>
          <p:cNvPicPr/>
          <p:nvPr/>
        </p:nvPicPr>
        <p:blipFill>
          <a:blip r:embed="rId1"/>
          <a:stretch/>
        </p:blipFill>
        <p:spPr>
          <a:xfrm>
            <a:off x="734040" y="0"/>
            <a:ext cx="16819200" cy="7967880"/>
          </a:xfrm>
          <a:prstGeom prst="rect">
            <a:avLst/>
          </a:prstGeom>
          <a:ln>
            <a:noFill/>
          </a:ln>
        </p:spPr>
      </p:pic>
      <p:sp>
        <p:nvSpPr>
          <p:cNvPr id="292" name="CustomShape 2"/>
          <p:cNvSpPr/>
          <p:nvPr/>
        </p:nvSpPr>
        <p:spPr>
          <a:xfrm>
            <a:off x="0" y="8240760"/>
            <a:ext cx="18287640" cy="1866960"/>
          </a:xfrm>
          <a:prstGeom prst="rect">
            <a:avLst/>
          </a:prstGeom>
          <a:noFill/>
          <a:ln>
            <a:noFill/>
          </a:ln>
        </p:spPr>
        <p:style>
          <a:lnRef idx="0"/>
          <a:fillRef idx="0"/>
          <a:effectRef idx="0"/>
          <a:fontRef idx="minor"/>
        </p:style>
        <p:txBody>
          <a:bodyPr lIns="0" rIns="0" tIns="0" bIns="0"/>
          <a:p>
            <a:pPr algn="ctr">
              <a:lnSpc>
                <a:spcPts val="1729"/>
              </a:lnSpc>
            </a:pPr>
            <a:r>
              <a:rPr b="0" lang="uk-UA" sz="3500" spc="-1" strike="noStrike">
                <a:solidFill>
                  <a:srgbClr val="ffffff"/>
                </a:solidFill>
                <a:uFill>
                  <a:solidFill>
                    <a:srgbClr val="ffffff"/>
                  </a:solidFill>
                </a:uFill>
                <a:latin typeface="Open Sans Bold"/>
              </a:rPr>
              <a:t>Графа 3 «Тип об’єкта оподаткування» заповнюємо відповідно до рекомендованого довідника типів об’єктів оподаткування, </a:t>
            </a:r>
            <a:endParaRPr b="0" lang="uk-UA" sz="1800" spc="-1" strike="noStrike">
              <a:solidFill>
                <a:srgbClr val="000000"/>
              </a:solidFill>
              <a:uFill>
                <a:solidFill>
                  <a:srgbClr val="ffffff"/>
                </a:solidFill>
              </a:uFill>
              <a:latin typeface="Arial"/>
            </a:endParaRPr>
          </a:p>
          <a:p>
            <a:pPr algn="ctr">
              <a:lnSpc>
                <a:spcPts val="1729"/>
              </a:lnSpc>
            </a:pPr>
            <a:r>
              <a:rPr b="0" lang="uk-UA" sz="3500" spc="-1" strike="noStrike">
                <a:solidFill>
                  <a:srgbClr val="ffffff"/>
                </a:solidFill>
                <a:uFill>
                  <a:solidFill>
                    <a:srgbClr val="ffffff"/>
                  </a:solidFill>
                </a:uFill>
                <a:latin typeface="Open Sans Bold"/>
              </a:rPr>
              <a:t>що оприлюднений на офіційному веб-порталі ДПС.</a:t>
            </a:r>
            <a:endParaRPr b="0" lang="uk-UA" sz="1800" spc="-1" strike="noStrike">
              <a:solidFill>
                <a:srgbClr val="000000"/>
              </a:solidFill>
              <a:uFill>
                <a:solidFill>
                  <a:srgbClr val="ffffff"/>
                </a:solidFill>
              </a:uFill>
              <a:latin typeface="Arial"/>
            </a:endParaRPr>
          </a:p>
        </p:txBody>
      </p:sp>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3"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94" name="Picture 4" descr=""/>
          <p:cNvPicPr/>
          <p:nvPr/>
        </p:nvPicPr>
        <p:blipFill>
          <a:blip r:embed="rId1"/>
          <a:srcRect l="17654" t="9417" r="0" b="0"/>
          <a:stretch/>
        </p:blipFill>
        <p:spPr>
          <a:xfrm>
            <a:off x="3349080" y="0"/>
            <a:ext cx="11589480" cy="7967880"/>
          </a:xfrm>
          <a:prstGeom prst="rect">
            <a:avLst/>
          </a:prstGeom>
          <a:ln>
            <a:noFill/>
          </a:ln>
        </p:spPr>
      </p:pic>
      <p:sp>
        <p:nvSpPr>
          <p:cNvPr id="295" name="CustomShape 2"/>
          <p:cNvSpPr/>
          <p:nvPr/>
        </p:nvSpPr>
        <p:spPr>
          <a:xfrm>
            <a:off x="9589320" y="3850200"/>
            <a:ext cx="1133280" cy="510120"/>
          </a:xfrm>
          <a:custGeom>
            <a:avLst/>
            <a:gdLst/>
            <a:ahLst/>
            <a:rect l="l" t="t" r="r" b="b"/>
            <a:pathLst>
              <a:path w="766990" h="345388">
                <a:moveTo>
                  <a:pt x="642530" y="59690"/>
                </a:moveTo>
                <a:cubicBezTo>
                  <a:pt x="678090" y="59690"/>
                  <a:pt x="707300" y="88900"/>
                  <a:pt x="707300" y="124460"/>
                </a:cubicBezTo>
                <a:lnTo>
                  <a:pt x="707300" y="220928"/>
                </a:lnTo>
                <a:cubicBezTo>
                  <a:pt x="707300" y="256488"/>
                  <a:pt x="678090" y="285698"/>
                  <a:pt x="642530" y="285698"/>
                </a:cubicBezTo>
                <a:lnTo>
                  <a:pt x="124460" y="285698"/>
                </a:lnTo>
                <a:cubicBezTo>
                  <a:pt x="88900" y="285698"/>
                  <a:pt x="59690" y="256488"/>
                  <a:pt x="59690" y="220928"/>
                </a:cubicBezTo>
                <a:lnTo>
                  <a:pt x="59690" y="124460"/>
                </a:lnTo>
                <a:cubicBezTo>
                  <a:pt x="59690" y="88900"/>
                  <a:pt x="88900" y="59690"/>
                  <a:pt x="124460" y="59690"/>
                </a:cubicBezTo>
                <a:lnTo>
                  <a:pt x="642530" y="59690"/>
                </a:lnTo>
                <a:moveTo>
                  <a:pt x="642530" y="0"/>
                </a:moveTo>
                <a:lnTo>
                  <a:pt x="124460" y="0"/>
                </a:lnTo>
                <a:cubicBezTo>
                  <a:pt x="55880" y="0"/>
                  <a:pt x="0" y="55880"/>
                  <a:pt x="0" y="124460"/>
                </a:cubicBezTo>
                <a:lnTo>
                  <a:pt x="0" y="220928"/>
                </a:lnTo>
                <a:cubicBezTo>
                  <a:pt x="0" y="289508"/>
                  <a:pt x="55880" y="345388"/>
                  <a:pt x="124460" y="345388"/>
                </a:cubicBezTo>
                <a:lnTo>
                  <a:pt x="642530" y="345388"/>
                </a:lnTo>
                <a:cubicBezTo>
                  <a:pt x="711110" y="345388"/>
                  <a:pt x="766990" y="289508"/>
                  <a:pt x="766990" y="220928"/>
                </a:cubicBezTo>
                <a:lnTo>
                  <a:pt x="766990" y="124460"/>
                </a:lnTo>
                <a:cubicBezTo>
                  <a:pt x="766990" y="55880"/>
                  <a:pt x="711110" y="0"/>
                  <a:pt x="642530" y="0"/>
                </a:cubicBezTo>
                <a:close/>
              </a:path>
            </a:pathLst>
          </a:custGeom>
          <a:solidFill>
            <a:srgbClr val="ff1616"/>
          </a:solidFill>
          <a:ln>
            <a:noFill/>
          </a:ln>
        </p:spPr>
        <p:style>
          <a:lnRef idx="0"/>
          <a:fillRef idx="0"/>
          <a:effectRef idx="0"/>
          <a:fontRef idx="minor"/>
        </p:style>
      </p:sp>
      <p:sp>
        <p:nvSpPr>
          <p:cNvPr id="296" name="CustomShape 3"/>
          <p:cNvSpPr/>
          <p:nvPr/>
        </p:nvSpPr>
        <p:spPr>
          <a:xfrm>
            <a:off x="1837080" y="8661240"/>
            <a:ext cx="14613840" cy="622080"/>
          </a:xfrm>
          <a:prstGeom prst="rect">
            <a:avLst/>
          </a:prstGeom>
          <a:noFill/>
          <a:ln>
            <a:noFill/>
          </a:ln>
        </p:spPr>
        <p:style>
          <a:lnRef idx="0"/>
          <a:fillRef idx="0"/>
          <a:effectRef idx="0"/>
          <a:fontRef idx="minor"/>
        </p:style>
        <p:txBody>
          <a:bodyPr lIns="0" rIns="0" tIns="0" bIns="0"/>
          <a:p>
            <a:pPr algn="ctr">
              <a:lnSpc>
                <a:spcPts val="1729"/>
              </a:lnSpc>
            </a:pPr>
            <a:r>
              <a:rPr b="0" lang="uk-UA" sz="3500" spc="-1" strike="noStrike">
                <a:solidFill>
                  <a:srgbClr val="ffffff"/>
                </a:solidFill>
                <a:uFill>
                  <a:solidFill>
                    <a:srgbClr val="ffffff"/>
                  </a:solidFill>
                </a:uFill>
                <a:latin typeface="Open Sans Bold"/>
              </a:rPr>
              <a:t>На офіційному веб-порталі ДПС оберіть вкладку "Довідники".</a:t>
            </a:r>
            <a:endParaRPr b="0" lang="uk-UA" sz="1800" spc="-1" strike="noStrike">
              <a:solidFill>
                <a:srgbClr val="000000"/>
              </a:solidFill>
              <a:uFill>
                <a:solidFill>
                  <a:srgbClr val="ffffff"/>
                </a:solidFill>
              </a:uFill>
              <a:latin typeface="Arial"/>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7"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298" name="Picture 4" descr=""/>
          <p:cNvPicPr/>
          <p:nvPr/>
        </p:nvPicPr>
        <p:blipFill>
          <a:blip r:embed="rId1"/>
          <a:srcRect l="17066" t="8945" r="0" b="14086"/>
          <a:stretch/>
        </p:blipFill>
        <p:spPr>
          <a:xfrm>
            <a:off x="1837080" y="0"/>
            <a:ext cx="13702320" cy="7947720"/>
          </a:xfrm>
          <a:prstGeom prst="rect">
            <a:avLst/>
          </a:prstGeom>
          <a:ln>
            <a:noFill/>
          </a:ln>
        </p:spPr>
      </p:pic>
      <p:sp>
        <p:nvSpPr>
          <p:cNvPr id="299" name="CustomShape 2"/>
          <p:cNvSpPr/>
          <p:nvPr/>
        </p:nvSpPr>
        <p:spPr>
          <a:xfrm>
            <a:off x="1999800" y="8616960"/>
            <a:ext cx="14288040" cy="1244520"/>
          </a:xfrm>
          <a:prstGeom prst="rect">
            <a:avLst/>
          </a:prstGeom>
          <a:noFill/>
          <a:ln>
            <a:noFill/>
          </a:ln>
        </p:spPr>
        <p:style>
          <a:lnRef idx="0"/>
          <a:fillRef idx="0"/>
          <a:effectRef idx="0"/>
          <a:fontRef idx="minor"/>
        </p:style>
        <p:txBody>
          <a:bodyPr lIns="0" rIns="0" tIns="0" bIns="0"/>
          <a:p>
            <a:pPr algn="ctr">
              <a:lnSpc>
                <a:spcPts val="1729"/>
              </a:lnSpc>
            </a:pPr>
            <a:r>
              <a:rPr b="0" lang="uk-UA" sz="3500" spc="-1" strike="noStrike">
                <a:solidFill>
                  <a:srgbClr val="ffffff"/>
                </a:solidFill>
                <a:uFill>
                  <a:solidFill>
                    <a:srgbClr val="ffffff"/>
                  </a:solidFill>
                </a:uFill>
                <a:latin typeface="Open Sans Bold"/>
              </a:rPr>
              <a:t>У відкритому вікні обираємо "Типи об'єктів оподаткування"</a:t>
            </a:r>
            <a:endParaRPr b="0" lang="uk-UA" sz="1800" spc="-1" strike="noStrike">
              <a:solidFill>
                <a:srgbClr val="000000"/>
              </a:solidFill>
              <a:uFill>
                <a:solidFill>
                  <a:srgbClr val="ffffff"/>
                </a:solidFill>
              </a:uFill>
              <a:latin typeface="Arial"/>
            </a:endParaRPr>
          </a:p>
          <a:p>
            <a:pPr algn="ctr">
              <a:lnSpc>
                <a:spcPts val="1729"/>
              </a:lnSpc>
            </a:pPr>
            <a:r>
              <a:rPr b="0" lang="uk-UA" sz="3500" spc="-1" strike="noStrike">
                <a:solidFill>
                  <a:srgbClr val="ffffff"/>
                </a:solidFill>
                <a:uFill>
                  <a:solidFill>
                    <a:srgbClr val="ffffff"/>
                  </a:solidFill>
                </a:uFill>
                <a:latin typeface="Open Sans Bold"/>
              </a:rPr>
              <a:t>та завантажуємо файл. </a:t>
            </a:r>
            <a:endParaRPr b="0" lang="uk-UA" sz="1800" spc="-1" strike="noStrike">
              <a:solidFill>
                <a:srgbClr val="000000"/>
              </a:solidFill>
              <a:uFill>
                <a:solidFill>
                  <a:srgbClr val="ffffff"/>
                </a:solidFill>
              </a:uFill>
              <a:latin typeface="Arial"/>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0"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01" name="Picture 4" descr=""/>
          <p:cNvPicPr/>
          <p:nvPr/>
        </p:nvPicPr>
        <p:blipFill>
          <a:blip r:embed="rId1"/>
          <a:srcRect l="0" t="14123" r="19420" b="6119"/>
          <a:stretch/>
        </p:blipFill>
        <p:spPr>
          <a:xfrm>
            <a:off x="2811240" y="0"/>
            <a:ext cx="12880800" cy="7967880"/>
          </a:xfrm>
          <a:prstGeom prst="rect">
            <a:avLst/>
          </a:prstGeom>
          <a:ln>
            <a:noFill/>
          </a:ln>
        </p:spPr>
      </p:pic>
      <p:sp>
        <p:nvSpPr>
          <p:cNvPr id="302" name="CustomShape 2"/>
          <p:cNvSpPr/>
          <p:nvPr/>
        </p:nvSpPr>
        <p:spPr>
          <a:xfrm>
            <a:off x="662040" y="8616960"/>
            <a:ext cx="16963560" cy="622080"/>
          </a:xfrm>
          <a:prstGeom prst="rect">
            <a:avLst/>
          </a:prstGeom>
          <a:noFill/>
          <a:ln>
            <a:noFill/>
          </a:ln>
        </p:spPr>
        <p:style>
          <a:lnRef idx="0"/>
          <a:fillRef idx="0"/>
          <a:effectRef idx="0"/>
          <a:fontRef idx="minor"/>
        </p:style>
        <p:txBody>
          <a:bodyPr lIns="0" rIns="0" tIns="0" bIns="0"/>
          <a:p>
            <a:pPr algn="ctr">
              <a:lnSpc>
                <a:spcPts val="1729"/>
              </a:lnSpc>
            </a:pPr>
            <a:r>
              <a:rPr b="0" lang="uk-UA" sz="3500" spc="-1" strike="noStrike">
                <a:solidFill>
                  <a:srgbClr val="ffffff"/>
                </a:solidFill>
                <a:uFill>
                  <a:solidFill>
                    <a:srgbClr val="ffffff"/>
                  </a:solidFill>
                </a:uFill>
                <a:latin typeface="Open Sans Bold"/>
              </a:rPr>
              <a:t>У переліку знаходимо необхідний тип та визначаємо відповідний код. </a:t>
            </a:r>
            <a:endParaRPr b="0" lang="uk-UA" sz="1800" spc="-1" strike="noStrike">
              <a:solidFill>
                <a:srgbClr val="000000"/>
              </a:solidFill>
              <a:uFill>
                <a:solidFill>
                  <a:srgbClr val="ffffff"/>
                </a:solidFill>
              </a:uFill>
              <a:latin typeface="Arial"/>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3"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04" name="Picture 4" descr=""/>
          <p:cNvPicPr/>
          <p:nvPr/>
        </p:nvPicPr>
        <p:blipFill>
          <a:blip r:embed="rId1"/>
          <a:stretch/>
        </p:blipFill>
        <p:spPr>
          <a:xfrm>
            <a:off x="1028880" y="2880"/>
            <a:ext cx="16814520" cy="7965000"/>
          </a:xfrm>
          <a:prstGeom prst="rect">
            <a:avLst/>
          </a:prstGeom>
          <a:ln>
            <a:noFill/>
          </a:ln>
        </p:spPr>
      </p:pic>
      <p:sp>
        <p:nvSpPr>
          <p:cNvPr id="305" name="CustomShape 2"/>
          <p:cNvSpPr/>
          <p:nvPr/>
        </p:nvSpPr>
        <p:spPr>
          <a:xfrm>
            <a:off x="7480800" y="8616960"/>
            <a:ext cx="3326400" cy="622080"/>
          </a:xfrm>
          <a:prstGeom prst="rect">
            <a:avLst/>
          </a:prstGeom>
          <a:noFill/>
          <a:ln>
            <a:noFill/>
          </a:ln>
        </p:spPr>
        <p:style>
          <a:lnRef idx="0"/>
          <a:fillRef idx="0"/>
          <a:effectRef idx="0"/>
          <a:fontRef idx="minor"/>
        </p:style>
        <p:txBody>
          <a:bodyPr lIns="0" rIns="0" tIns="0" bIns="0"/>
          <a:p>
            <a:pPr algn="ctr">
              <a:lnSpc>
                <a:spcPts val="1729"/>
              </a:lnSpc>
            </a:pPr>
            <a:r>
              <a:rPr b="0" lang="uk-UA" sz="3500" spc="-1" strike="noStrike">
                <a:solidFill>
                  <a:srgbClr val="ffffff"/>
                </a:solidFill>
                <a:uFill>
                  <a:solidFill>
                    <a:srgbClr val="ffffff"/>
                  </a:solidFill>
                </a:uFill>
                <a:latin typeface="Open Sans Bold"/>
              </a:rPr>
              <a:t>Вносимо дані.</a:t>
            </a:r>
            <a:endParaRPr b="0" lang="uk-UA" sz="1800" spc="-1" strike="noStrike">
              <a:solidFill>
                <a:srgbClr val="000000"/>
              </a:solidFill>
              <a:uFill>
                <a:solidFill>
                  <a:srgbClr val="ffffff"/>
                </a:solidFill>
              </a:uFill>
              <a:latin typeface="Arial"/>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6"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07" name="Picture 4" descr=""/>
          <p:cNvPicPr/>
          <p:nvPr/>
        </p:nvPicPr>
        <p:blipFill>
          <a:blip r:embed="rId1"/>
          <a:stretch/>
        </p:blipFill>
        <p:spPr>
          <a:xfrm>
            <a:off x="1289520" y="0"/>
            <a:ext cx="16819200" cy="7967880"/>
          </a:xfrm>
          <a:prstGeom prst="rect">
            <a:avLst/>
          </a:prstGeom>
          <a:ln>
            <a:noFill/>
          </a:ln>
        </p:spPr>
      </p:pic>
      <p:sp>
        <p:nvSpPr>
          <p:cNvPr id="308" name="Line 2"/>
          <p:cNvSpPr/>
          <p:nvPr/>
        </p:nvSpPr>
        <p:spPr>
          <a:xfrm flipH="1" flipV="1">
            <a:off x="7427520" y="6436440"/>
            <a:ext cx="610560" cy="399960"/>
          </a:xfrm>
          <a:prstGeom prst="line">
            <a:avLst/>
          </a:prstGeom>
          <a:ln w="47520">
            <a:solidFill>
              <a:srgbClr val="ff1616"/>
            </a:solidFill>
            <a:round/>
            <a:tailEnd len="med" type="triangle" w="lg"/>
          </a:ln>
        </p:spPr>
        <p:style>
          <a:lnRef idx="0"/>
          <a:fillRef idx="0"/>
          <a:effectRef idx="0"/>
          <a:fontRef idx="minor"/>
        </p:style>
      </p:sp>
      <p:sp>
        <p:nvSpPr>
          <p:cNvPr id="309" name="Line 3"/>
          <p:cNvSpPr/>
          <p:nvPr/>
        </p:nvSpPr>
        <p:spPr>
          <a:xfrm flipH="1" flipV="1">
            <a:off x="7968600" y="6820560"/>
            <a:ext cx="259920" cy="11880"/>
          </a:xfrm>
          <a:prstGeom prst="line">
            <a:avLst/>
          </a:prstGeom>
          <a:ln w="47520">
            <a:solidFill>
              <a:srgbClr val="ff1616"/>
            </a:solidFill>
            <a:round/>
          </a:ln>
        </p:spPr>
        <p:style>
          <a:lnRef idx="0"/>
          <a:fillRef idx="0"/>
          <a:effectRef idx="0"/>
          <a:fontRef idx="minor"/>
        </p:style>
      </p:sp>
      <p:sp>
        <p:nvSpPr>
          <p:cNvPr id="310" name="Line 4"/>
          <p:cNvSpPr/>
          <p:nvPr/>
        </p:nvSpPr>
        <p:spPr>
          <a:xfrm>
            <a:off x="8229960" y="6831000"/>
            <a:ext cx="358200" cy="360"/>
          </a:xfrm>
          <a:prstGeom prst="line">
            <a:avLst/>
          </a:prstGeom>
          <a:ln w="47520">
            <a:solidFill>
              <a:srgbClr val="27a973"/>
            </a:solidFill>
            <a:round/>
          </a:ln>
        </p:spPr>
        <p:style>
          <a:lnRef idx="0"/>
          <a:fillRef idx="0"/>
          <a:effectRef idx="0"/>
          <a:fontRef idx="minor"/>
        </p:style>
      </p:sp>
      <p:sp>
        <p:nvSpPr>
          <p:cNvPr id="311" name="Line 5"/>
          <p:cNvSpPr/>
          <p:nvPr/>
        </p:nvSpPr>
        <p:spPr>
          <a:xfrm flipV="1">
            <a:off x="8588160" y="6157080"/>
            <a:ext cx="846000" cy="684720"/>
          </a:xfrm>
          <a:prstGeom prst="line">
            <a:avLst/>
          </a:prstGeom>
          <a:ln w="47520">
            <a:solidFill>
              <a:srgbClr val="27a973"/>
            </a:solidFill>
            <a:round/>
            <a:tailEnd len="med" type="triangle" w="lg"/>
          </a:ln>
        </p:spPr>
        <p:style>
          <a:lnRef idx="0"/>
          <a:fillRef idx="0"/>
          <a:effectRef idx="0"/>
          <a:fontRef idx="minor"/>
        </p:style>
      </p:sp>
      <p:sp>
        <p:nvSpPr>
          <p:cNvPr id="312" name="CustomShape 6"/>
          <p:cNvSpPr/>
          <p:nvPr/>
        </p:nvSpPr>
        <p:spPr>
          <a:xfrm>
            <a:off x="9708840" y="5891400"/>
            <a:ext cx="4230000" cy="534960"/>
          </a:xfrm>
          <a:custGeom>
            <a:avLst/>
            <a:gdLst/>
            <a:ahLst/>
            <a:rect l="l" t="t" r="r" b="b"/>
            <a:pathLst>
              <a:path w="1511345" h="191246">
                <a:moveTo>
                  <a:pt x="0" y="136636"/>
                </a:moveTo>
                <a:lnTo>
                  <a:pt x="0" y="191246"/>
                </a:lnTo>
                <a:lnTo>
                  <a:pt x="1511345" y="191246"/>
                </a:lnTo>
                <a:lnTo>
                  <a:pt x="1511345" y="54610"/>
                </a:lnTo>
                <a:lnTo>
                  <a:pt x="1456735" y="0"/>
                </a:lnTo>
                <a:lnTo>
                  <a:pt x="1456735" y="136636"/>
                </a:lnTo>
                <a:close/>
              </a:path>
            </a:pathLst>
          </a:custGeom>
          <a:solidFill>
            <a:srgbClr val="27a973">
              <a:alpha val="85000"/>
            </a:srgbClr>
          </a:solidFill>
          <a:ln>
            <a:noFill/>
          </a:ln>
        </p:spPr>
        <p:style>
          <a:lnRef idx="0"/>
          <a:fillRef idx="0"/>
          <a:effectRef idx="0"/>
          <a:fontRef idx="minor"/>
        </p:style>
      </p:sp>
      <p:sp>
        <p:nvSpPr>
          <p:cNvPr id="313" name="CustomShape 7"/>
          <p:cNvSpPr/>
          <p:nvPr/>
        </p:nvSpPr>
        <p:spPr>
          <a:xfrm>
            <a:off x="9466920" y="5102280"/>
            <a:ext cx="4301280" cy="1135800"/>
          </a:xfrm>
          <a:custGeom>
            <a:avLst/>
            <a:gdLst/>
            <a:ahLst/>
            <a:rect l="l" t="t" r="r" b="b"/>
            <a:pathLst>
              <a:path w="1536745" h="405876">
                <a:moveTo>
                  <a:pt x="1266235" y="0"/>
                </a:moveTo>
                <a:lnTo>
                  <a:pt x="0" y="1270"/>
                </a:lnTo>
                <a:lnTo>
                  <a:pt x="0" y="405876"/>
                </a:lnTo>
                <a:lnTo>
                  <a:pt x="1535475" y="405876"/>
                </a:lnTo>
                <a:lnTo>
                  <a:pt x="1536745" y="266700"/>
                </a:lnTo>
                <a:close/>
              </a:path>
            </a:pathLst>
          </a:custGeom>
          <a:solidFill>
            <a:srgbClr val="27a973">
              <a:alpha val="85000"/>
            </a:srgbClr>
          </a:solidFill>
          <a:ln>
            <a:noFill/>
          </a:ln>
        </p:spPr>
        <p:style>
          <a:lnRef idx="0"/>
          <a:fillRef idx="0"/>
          <a:effectRef idx="0"/>
          <a:fontRef idx="minor"/>
        </p:style>
      </p:sp>
      <p:sp>
        <p:nvSpPr>
          <p:cNvPr id="314" name="CustomShape 8"/>
          <p:cNvSpPr/>
          <p:nvPr/>
        </p:nvSpPr>
        <p:spPr>
          <a:xfrm>
            <a:off x="9449280" y="5070240"/>
            <a:ext cx="4525200" cy="1391760"/>
          </a:xfrm>
          <a:custGeom>
            <a:avLst/>
            <a:gdLst/>
            <a:ahLst/>
            <a:rect l="l" t="t" r="r" b="b"/>
            <a:pathLst>
              <a:path w="1616755" h="497316">
                <a:moveTo>
                  <a:pt x="1549445" y="275590"/>
                </a:moveTo>
                <a:lnTo>
                  <a:pt x="1549445" y="275590"/>
                </a:lnTo>
                <a:lnTo>
                  <a:pt x="1548175" y="274320"/>
                </a:lnTo>
                <a:lnTo>
                  <a:pt x="1412285" y="138430"/>
                </a:lnTo>
                <a:lnTo>
                  <a:pt x="1344975" y="71120"/>
                </a:lnTo>
                <a:lnTo>
                  <a:pt x="1273855" y="0"/>
                </a:lnTo>
                <a:lnTo>
                  <a:pt x="0" y="0"/>
                </a:lnTo>
                <a:lnTo>
                  <a:pt x="0" y="430006"/>
                </a:lnTo>
                <a:lnTo>
                  <a:pt x="80010" y="430006"/>
                </a:lnTo>
                <a:lnTo>
                  <a:pt x="80010" y="497316"/>
                </a:lnTo>
                <a:lnTo>
                  <a:pt x="1616755" y="497316"/>
                </a:lnTo>
                <a:lnTo>
                  <a:pt x="1616755" y="342900"/>
                </a:lnTo>
                <a:lnTo>
                  <a:pt x="1549445" y="275590"/>
                </a:lnTo>
                <a:close/>
                <a:moveTo>
                  <a:pt x="1277665" y="21590"/>
                </a:moveTo>
                <a:lnTo>
                  <a:pt x="1403395" y="146050"/>
                </a:lnTo>
                <a:lnTo>
                  <a:pt x="1527855" y="270510"/>
                </a:lnTo>
                <a:lnTo>
                  <a:pt x="1277665" y="270510"/>
                </a:lnTo>
                <a:lnTo>
                  <a:pt x="1277665" y="21590"/>
                </a:lnTo>
                <a:close/>
                <a:moveTo>
                  <a:pt x="12700" y="417306"/>
                </a:moveTo>
                <a:lnTo>
                  <a:pt x="12700" y="12700"/>
                </a:lnTo>
                <a:lnTo>
                  <a:pt x="1264965" y="12700"/>
                </a:lnTo>
                <a:lnTo>
                  <a:pt x="1264965" y="278130"/>
                </a:lnTo>
                <a:cubicBezTo>
                  <a:pt x="1264965" y="281940"/>
                  <a:pt x="1267505" y="284480"/>
                  <a:pt x="1271315" y="284480"/>
                </a:cubicBezTo>
                <a:lnTo>
                  <a:pt x="1536745" y="284480"/>
                </a:lnTo>
                <a:lnTo>
                  <a:pt x="1536745" y="417306"/>
                </a:lnTo>
                <a:lnTo>
                  <a:pt x="12700" y="417306"/>
                </a:lnTo>
                <a:close/>
                <a:moveTo>
                  <a:pt x="1604055" y="484616"/>
                </a:moveTo>
                <a:lnTo>
                  <a:pt x="92710" y="484616"/>
                </a:lnTo>
                <a:lnTo>
                  <a:pt x="92710" y="430006"/>
                </a:lnTo>
                <a:lnTo>
                  <a:pt x="1549445" y="430006"/>
                </a:lnTo>
                <a:lnTo>
                  <a:pt x="1549445" y="293370"/>
                </a:lnTo>
                <a:lnTo>
                  <a:pt x="1604055" y="347980"/>
                </a:lnTo>
                <a:lnTo>
                  <a:pt x="1604055" y="484616"/>
                </a:lnTo>
                <a:close/>
              </a:path>
            </a:pathLst>
          </a:custGeom>
          <a:solidFill>
            <a:srgbClr val="f6f6f6">
              <a:alpha val="85000"/>
            </a:srgbClr>
          </a:solidFill>
          <a:ln>
            <a:noFill/>
          </a:ln>
        </p:spPr>
        <p:style>
          <a:lnRef idx="0"/>
          <a:fillRef idx="0"/>
          <a:effectRef idx="0"/>
          <a:fontRef idx="minor"/>
        </p:style>
      </p:sp>
      <p:sp>
        <p:nvSpPr>
          <p:cNvPr id="315" name="CustomShape 9"/>
          <p:cNvSpPr/>
          <p:nvPr/>
        </p:nvSpPr>
        <p:spPr>
          <a:xfrm>
            <a:off x="0" y="8362080"/>
            <a:ext cx="18287640" cy="1760040"/>
          </a:xfrm>
          <a:prstGeom prst="rect">
            <a:avLst/>
          </a:prstGeom>
          <a:noFill/>
          <a:ln>
            <a:noFill/>
          </a:ln>
        </p:spPr>
        <p:style>
          <a:lnRef idx="0"/>
          <a:fillRef idx="0"/>
          <a:effectRef idx="0"/>
          <a:fontRef idx="minor"/>
        </p:style>
        <p:txBody>
          <a:bodyPr lIns="0" rIns="0" tIns="0" bIns="0"/>
          <a:p>
            <a:pPr algn="ctr">
              <a:lnSpc>
                <a:spcPts val="1630"/>
              </a:lnSpc>
            </a:pPr>
            <a:r>
              <a:rPr b="0" lang="uk-UA" sz="3300" spc="-1" strike="noStrike">
                <a:solidFill>
                  <a:srgbClr val="ffffff"/>
                </a:solidFill>
                <a:uFill>
                  <a:solidFill>
                    <a:srgbClr val="ffffff"/>
                  </a:solidFill>
                </a:uFill>
                <a:latin typeface="Open Sans Bold"/>
              </a:rPr>
              <a:t>Заповнюємо Графу 5 «Ідентифікатор об’єкта оподаткування» – це числове значення, яке складається з коду типу об’єкта оподаткування та внутрішнього ідентифікатора, прийнятого самою особою, що складається з 5-ти знаків.</a:t>
            </a:r>
            <a:endParaRPr b="0" lang="uk-UA" sz="1800" spc="-1" strike="noStrike">
              <a:solidFill>
                <a:srgbClr val="000000"/>
              </a:solidFill>
              <a:uFill>
                <a:solidFill>
                  <a:srgbClr val="ffffff"/>
                </a:solidFill>
              </a:uFill>
              <a:latin typeface="Arial"/>
            </a:endParaRPr>
          </a:p>
        </p:txBody>
      </p:sp>
      <p:sp>
        <p:nvSpPr>
          <p:cNvPr id="316" name="CustomShape 10"/>
          <p:cNvSpPr/>
          <p:nvPr/>
        </p:nvSpPr>
        <p:spPr>
          <a:xfrm>
            <a:off x="2645640" y="5460480"/>
            <a:ext cx="4728600" cy="824760"/>
          </a:xfrm>
          <a:custGeom>
            <a:avLst/>
            <a:gdLst/>
            <a:ahLst/>
            <a:rect l="l" t="t" r="r" b="b"/>
            <a:pathLst>
              <a:path w="1503484" h="262331">
                <a:moveTo>
                  <a:pt x="0" y="207721"/>
                </a:moveTo>
                <a:lnTo>
                  <a:pt x="0" y="262331"/>
                </a:lnTo>
                <a:lnTo>
                  <a:pt x="1503484" y="262331"/>
                </a:lnTo>
                <a:lnTo>
                  <a:pt x="1503484" y="54610"/>
                </a:lnTo>
                <a:lnTo>
                  <a:pt x="1448874" y="0"/>
                </a:lnTo>
                <a:lnTo>
                  <a:pt x="1448874" y="207721"/>
                </a:lnTo>
                <a:close/>
              </a:path>
            </a:pathLst>
          </a:custGeom>
          <a:solidFill>
            <a:srgbClr val="ff1616">
              <a:alpha val="85000"/>
            </a:srgbClr>
          </a:solidFill>
          <a:ln>
            <a:noFill/>
          </a:ln>
        </p:spPr>
        <p:style>
          <a:lnRef idx="0"/>
          <a:fillRef idx="0"/>
          <a:effectRef idx="0"/>
          <a:fontRef idx="minor"/>
        </p:style>
      </p:sp>
      <p:sp>
        <p:nvSpPr>
          <p:cNvPr id="317" name="CustomShape 11"/>
          <p:cNvSpPr/>
          <p:nvPr/>
        </p:nvSpPr>
        <p:spPr>
          <a:xfrm>
            <a:off x="2374200" y="4573800"/>
            <a:ext cx="4808520" cy="1499760"/>
          </a:xfrm>
          <a:custGeom>
            <a:avLst/>
            <a:gdLst/>
            <a:ahLst/>
            <a:rect l="l" t="t" r="r" b="b"/>
            <a:pathLst>
              <a:path w="1528884" h="476961">
                <a:moveTo>
                  <a:pt x="1258374" y="0"/>
                </a:moveTo>
                <a:lnTo>
                  <a:pt x="0" y="1270"/>
                </a:lnTo>
                <a:lnTo>
                  <a:pt x="0" y="476961"/>
                </a:lnTo>
                <a:lnTo>
                  <a:pt x="1527614" y="476961"/>
                </a:lnTo>
                <a:lnTo>
                  <a:pt x="1528884" y="266700"/>
                </a:lnTo>
                <a:close/>
              </a:path>
            </a:pathLst>
          </a:custGeom>
          <a:solidFill>
            <a:srgbClr val="ff1616">
              <a:alpha val="85000"/>
            </a:srgbClr>
          </a:solidFill>
          <a:ln>
            <a:noFill/>
          </a:ln>
        </p:spPr>
        <p:style>
          <a:lnRef idx="0"/>
          <a:fillRef idx="0"/>
          <a:effectRef idx="0"/>
          <a:fontRef idx="minor"/>
        </p:style>
      </p:sp>
      <p:sp>
        <p:nvSpPr>
          <p:cNvPr id="318" name="CustomShape 12"/>
          <p:cNvSpPr/>
          <p:nvPr/>
        </p:nvSpPr>
        <p:spPr>
          <a:xfrm>
            <a:off x="2354040" y="4537800"/>
            <a:ext cx="5060160" cy="1787400"/>
          </a:xfrm>
          <a:custGeom>
            <a:avLst/>
            <a:gdLst/>
            <a:ahLst/>
            <a:rect l="l" t="t" r="r" b="b"/>
            <a:pathLst>
              <a:path w="1608894" h="568401">
                <a:moveTo>
                  <a:pt x="1541584" y="275590"/>
                </a:moveTo>
                <a:lnTo>
                  <a:pt x="1541584" y="275590"/>
                </a:lnTo>
                <a:lnTo>
                  <a:pt x="1540314" y="274320"/>
                </a:lnTo>
                <a:lnTo>
                  <a:pt x="1404424" y="138430"/>
                </a:lnTo>
                <a:lnTo>
                  <a:pt x="1337114" y="71120"/>
                </a:lnTo>
                <a:lnTo>
                  <a:pt x="1265994" y="0"/>
                </a:lnTo>
                <a:lnTo>
                  <a:pt x="0" y="0"/>
                </a:lnTo>
                <a:lnTo>
                  <a:pt x="0" y="501091"/>
                </a:lnTo>
                <a:lnTo>
                  <a:pt x="80010" y="501091"/>
                </a:lnTo>
                <a:lnTo>
                  <a:pt x="80010" y="568401"/>
                </a:lnTo>
                <a:lnTo>
                  <a:pt x="1608894" y="568401"/>
                </a:lnTo>
                <a:lnTo>
                  <a:pt x="1608894" y="342900"/>
                </a:lnTo>
                <a:lnTo>
                  <a:pt x="1541584" y="275590"/>
                </a:lnTo>
                <a:close/>
                <a:moveTo>
                  <a:pt x="1269804" y="21590"/>
                </a:moveTo>
                <a:lnTo>
                  <a:pt x="1395534" y="146050"/>
                </a:lnTo>
                <a:lnTo>
                  <a:pt x="1519994" y="270510"/>
                </a:lnTo>
                <a:lnTo>
                  <a:pt x="1269804" y="270510"/>
                </a:lnTo>
                <a:lnTo>
                  <a:pt x="1269804" y="21590"/>
                </a:lnTo>
                <a:close/>
                <a:moveTo>
                  <a:pt x="12700" y="488391"/>
                </a:moveTo>
                <a:lnTo>
                  <a:pt x="12700" y="12700"/>
                </a:lnTo>
                <a:lnTo>
                  <a:pt x="1257104" y="12700"/>
                </a:lnTo>
                <a:lnTo>
                  <a:pt x="1257104" y="278130"/>
                </a:lnTo>
                <a:cubicBezTo>
                  <a:pt x="1257104" y="281940"/>
                  <a:pt x="1259644" y="284480"/>
                  <a:pt x="1263454" y="284480"/>
                </a:cubicBezTo>
                <a:lnTo>
                  <a:pt x="1528884" y="284480"/>
                </a:lnTo>
                <a:lnTo>
                  <a:pt x="1528884" y="488391"/>
                </a:lnTo>
                <a:lnTo>
                  <a:pt x="12700" y="488391"/>
                </a:lnTo>
                <a:close/>
                <a:moveTo>
                  <a:pt x="1596194" y="555701"/>
                </a:moveTo>
                <a:lnTo>
                  <a:pt x="92710" y="555701"/>
                </a:lnTo>
                <a:lnTo>
                  <a:pt x="92710" y="501091"/>
                </a:lnTo>
                <a:lnTo>
                  <a:pt x="1541584" y="501091"/>
                </a:lnTo>
                <a:lnTo>
                  <a:pt x="1541584" y="293370"/>
                </a:lnTo>
                <a:lnTo>
                  <a:pt x="1596194" y="347980"/>
                </a:lnTo>
                <a:lnTo>
                  <a:pt x="1596194" y="555701"/>
                </a:lnTo>
                <a:close/>
              </a:path>
            </a:pathLst>
          </a:custGeom>
          <a:solidFill>
            <a:srgbClr val="f6f6f6">
              <a:alpha val="85000"/>
            </a:srgbClr>
          </a:solidFill>
          <a:ln>
            <a:noFill/>
          </a:ln>
        </p:spPr>
        <p:style>
          <a:lnRef idx="0"/>
          <a:fillRef idx="0"/>
          <a:effectRef idx="0"/>
          <a:fontRef idx="minor"/>
        </p:style>
      </p:sp>
      <p:sp>
        <p:nvSpPr>
          <p:cNvPr id="319" name="CustomShape 13"/>
          <p:cNvSpPr/>
          <p:nvPr/>
        </p:nvSpPr>
        <p:spPr>
          <a:xfrm>
            <a:off x="2523240" y="4769280"/>
            <a:ext cx="3737160" cy="1154520"/>
          </a:xfrm>
          <a:prstGeom prst="rect">
            <a:avLst/>
          </a:prstGeom>
          <a:noFill/>
          <a:ln>
            <a:noFill/>
          </a:ln>
        </p:spPr>
        <p:style>
          <a:lnRef idx="0"/>
          <a:fillRef idx="0"/>
          <a:effectRef idx="0"/>
          <a:fontRef idx="minor"/>
        </p:style>
        <p:txBody>
          <a:bodyPr lIns="0" rIns="0" tIns="0" bIns="0"/>
          <a:p>
            <a:pPr algn="ctr">
              <a:lnSpc>
                <a:spcPts val="802"/>
              </a:lnSpc>
            </a:pPr>
            <a:r>
              <a:rPr b="0" lang="uk-UA" sz="1629" spc="-1" strike="noStrike">
                <a:solidFill>
                  <a:srgbClr val="ffffff"/>
                </a:solidFill>
                <a:uFill>
                  <a:solidFill>
                    <a:srgbClr val="ffffff"/>
                  </a:solidFill>
                </a:uFill>
                <a:latin typeface="Open Sans Bold"/>
              </a:rPr>
              <a:t>код типу об’єкта оподаткування відповідно до рекомендованого довідника типів об’єктів оподаткування</a:t>
            </a:r>
            <a:endParaRPr b="0" lang="uk-UA" sz="1800" spc="-1" strike="noStrike">
              <a:solidFill>
                <a:srgbClr val="000000"/>
              </a:solidFill>
              <a:uFill>
                <a:solidFill>
                  <a:srgbClr val="ffffff"/>
                </a:solidFill>
              </a:uFill>
              <a:latin typeface="Arial"/>
            </a:endParaRPr>
          </a:p>
        </p:txBody>
      </p:sp>
      <p:sp>
        <p:nvSpPr>
          <p:cNvPr id="320" name="CustomShape 14"/>
          <p:cNvSpPr/>
          <p:nvPr/>
        </p:nvSpPr>
        <p:spPr>
          <a:xfrm>
            <a:off x="9449280" y="5403240"/>
            <a:ext cx="3657600" cy="648360"/>
          </a:xfrm>
          <a:prstGeom prst="rect">
            <a:avLst/>
          </a:prstGeom>
          <a:noFill/>
          <a:ln>
            <a:noFill/>
          </a:ln>
        </p:spPr>
        <p:style>
          <a:lnRef idx="0"/>
          <a:fillRef idx="0"/>
          <a:effectRef idx="0"/>
          <a:fontRef idx="minor"/>
        </p:style>
        <p:txBody>
          <a:bodyPr lIns="0" rIns="0" tIns="0" bIns="0"/>
          <a:p>
            <a:pPr algn="ctr">
              <a:lnSpc>
                <a:spcPts val="901"/>
              </a:lnSpc>
            </a:pPr>
            <a:r>
              <a:rPr b="0" lang="uk-UA" sz="1829" spc="-1" strike="noStrike">
                <a:solidFill>
                  <a:srgbClr val="ffffff"/>
                </a:solidFill>
                <a:uFill>
                  <a:solidFill>
                    <a:srgbClr val="ffffff"/>
                  </a:solidFill>
                </a:uFill>
                <a:latin typeface="Open Sans Bold"/>
              </a:rPr>
              <a:t>внутрішній ідентифікатор, прийнятий особою</a:t>
            </a:r>
            <a:endParaRPr b="0" lang="uk-UA" sz="1800" spc="-1" strike="noStrike">
              <a:solidFill>
                <a:srgbClr val="000000"/>
              </a:solidFill>
              <a:uFill>
                <a:solidFill>
                  <a:srgbClr val="ffffff"/>
                </a:solidFill>
              </a:uFill>
              <a:latin typeface="Arial"/>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22" name="Picture 4" descr=""/>
          <p:cNvPicPr/>
          <p:nvPr/>
        </p:nvPicPr>
        <p:blipFill>
          <a:blip r:embed="rId1"/>
          <a:stretch/>
        </p:blipFill>
        <p:spPr>
          <a:xfrm>
            <a:off x="733680" y="0"/>
            <a:ext cx="16820640" cy="7967880"/>
          </a:xfrm>
          <a:prstGeom prst="rect">
            <a:avLst/>
          </a:prstGeom>
          <a:ln>
            <a:noFill/>
          </a:ln>
        </p:spPr>
      </p:pic>
      <p:sp>
        <p:nvSpPr>
          <p:cNvPr id="323" name="CustomShape 2"/>
          <p:cNvSpPr/>
          <p:nvPr/>
        </p:nvSpPr>
        <p:spPr>
          <a:xfrm>
            <a:off x="0" y="8149320"/>
            <a:ext cx="18287640" cy="1760040"/>
          </a:xfrm>
          <a:prstGeom prst="rect">
            <a:avLst/>
          </a:prstGeom>
          <a:noFill/>
          <a:ln>
            <a:noFill/>
          </a:ln>
        </p:spPr>
        <p:style>
          <a:lnRef idx="0"/>
          <a:fillRef idx="0"/>
          <a:effectRef idx="0"/>
          <a:fontRef idx="minor"/>
        </p:style>
        <p:txBody>
          <a:bodyPr lIns="0" rIns="0" tIns="0" bIns="0"/>
          <a:p>
            <a:pPr algn="ctr">
              <a:lnSpc>
                <a:spcPts val="1630"/>
              </a:lnSpc>
            </a:pPr>
            <a:r>
              <a:rPr b="0" lang="uk-UA" sz="3300" spc="-1" strike="noStrike">
                <a:solidFill>
                  <a:srgbClr val="ffffff"/>
                </a:solidFill>
                <a:uFill>
                  <a:solidFill>
                    <a:srgbClr val="ffffff"/>
                  </a:solidFill>
                </a:uFill>
                <a:latin typeface="Open Sans Bold"/>
              </a:rPr>
              <a:t>Графи 6–7 «Територія територіальної громади, де знаходиться об’єкт оподаткування» заповнюється відповідно до Класифікатора об’єктів адміністративно-територіального устрою (КОАТУУ).</a:t>
            </a:r>
            <a:endParaRPr b="0" lang="uk-UA" sz="1800" spc="-1" strike="noStrike">
              <a:solidFill>
                <a:srgbClr val="000000"/>
              </a:solidFill>
              <a:uFill>
                <a:solidFill>
                  <a:srgbClr val="ffffff"/>
                </a:solidFill>
              </a:uFill>
              <a:latin typeface="Arial"/>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24" name="Picture 2" descr=""/>
          <p:cNvPicPr/>
          <p:nvPr/>
        </p:nvPicPr>
        <p:blipFill>
          <a:blip r:embed="rId1"/>
          <a:srcRect l="0" t="10248" r="0" b="0"/>
          <a:stretch/>
        </p:blipFill>
        <p:spPr>
          <a:xfrm>
            <a:off x="168120" y="61200"/>
            <a:ext cx="23149080" cy="12985200"/>
          </a:xfrm>
          <a:prstGeom prst="rect">
            <a:avLst/>
          </a:prstGeom>
          <a:ln>
            <a:noFill/>
          </a:ln>
        </p:spPr>
      </p:pic>
      <p:sp>
        <p:nvSpPr>
          <p:cNvPr id="325"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sp>
        <p:nvSpPr>
          <p:cNvPr id="326" name="CustomShape 2"/>
          <p:cNvSpPr/>
          <p:nvPr/>
        </p:nvSpPr>
        <p:spPr>
          <a:xfrm>
            <a:off x="4466520" y="8149320"/>
            <a:ext cx="9354240" cy="2346840"/>
          </a:xfrm>
          <a:prstGeom prst="rect">
            <a:avLst/>
          </a:prstGeom>
          <a:noFill/>
          <a:ln>
            <a:noFill/>
          </a:ln>
        </p:spPr>
        <p:style>
          <a:lnRef idx="0"/>
          <a:fillRef idx="0"/>
          <a:effectRef idx="0"/>
          <a:fontRef idx="minor"/>
        </p:style>
        <p:txBody>
          <a:bodyPr lIns="0" rIns="0" tIns="0" bIns="0"/>
          <a:p>
            <a:pPr algn="ctr">
              <a:lnSpc>
                <a:spcPts val="1630"/>
              </a:lnSpc>
            </a:pPr>
            <a:r>
              <a:rPr b="0" lang="uk-UA" sz="3300" spc="-1" strike="noStrike">
                <a:solidFill>
                  <a:srgbClr val="ffffff"/>
                </a:solidFill>
                <a:uFill>
                  <a:solidFill>
                    <a:srgbClr val="ffffff"/>
                  </a:solidFill>
                </a:uFill>
                <a:latin typeface="Open Sans Bold"/>
              </a:rPr>
              <a:t>Його знаходимо на офіційному вебсайті </a:t>
            </a:r>
            <a:endParaRPr b="0" lang="uk-UA" sz="1800" spc="-1" strike="noStrike">
              <a:solidFill>
                <a:srgbClr val="000000"/>
              </a:solidFill>
              <a:uFill>
                <a:solidFill>
                  <a:srgbClr val="ffffff"/>
                </a:solidFill>
              </a:uFill>
              <a:latin typeface="Arial"/>
            </a:endParaRPr>
          </a:p>
          <a:p>
            <a:pPr algn="ctr">
              <a:lnSpc>
                <a:spcPts val="1630"/>
              </a:lnSpc>
            </a:pPr>
            <a:r>
              <a:rPr b="0" lang="uk-UA" sz="3300" spc="-1" strike="noStrike">
                <a:solidFill>
                  <a:srgbClr val="ffffff"/>
                </a:solidFill>
                <a:uFill>
                  <a:solidFill>
                    <a:srgbClr val="ffffff"/>
                  </a:solidFill>
                </a:uFill>
                <a:latin typeface="Open Sans Bold"/>
              </a:rPr>
              <a:t>Державної служби статистики України </a:t>
            </a:r>
            <a:endParaRPr b="0" lang="uk-UA" sz="1800" spc="-1" strike="noStrike">
              <a:solidFill>
                <a:srgbClr val="000000"/>
              </a:solidFill>
              <a:uFill>
                <a:solidFill>
                  <a:srgbClr val="ffffff"/>
                </a:solidFill>
              </a:uFill>
              <a:latin typeface="Arial"/>
            </a:endParaRPr>
          </a:p>
          <a:p>
            <a:pPr algn="ctr">
              <a:lnSpc>
                <a:spcPts val="1630"/>
              </a:lnSpc>
            </a:pPr>
            <a:r>
              <a:rPr b="0" lang="uk-UA" sz="3300" spc="-1" strike="noStrike">
                <a:solidFill>
                  <a:srgbClr val="ffffff"/>
                </a:solidFill>
                <a:uFill>
                  <a:solidFill>
                    <a:srgbClr val="ffffff"/>
                  </a:solidFill>
                </a:uFill>
                <a:latin typeface="Open Sans Bold"/>
              </a:rPr>
              <a:t>у розділі "Методологія та класифікатори".</a:t>
            </a:r>
            <a:endParaRPr b="0" lang="uk-UA" sz="1800" spc="-1" strike="noStrike">
              <a:solidFill>
                <a:srgbClr val="000000"/>
              </a:solidFill>
              <a:uFill>
                <a:solidFill>
                  <a:srgbClr val="ffffff"/>
                </a:solidFill>
              </a:uFill>
              <a:latin typeface="Arial"/>
            </a:endParaRPr>
          </a:p>
        </p:txBody>
      </p:sp>
      <p:sp>
        <p:nvSpPr>
          <p:cNvPr id="327" name="CustomShape 3"/>
          <p:cNvSpPr/>
          <p:nvPr/>
        </p:nvSpPr>
        <p:spPr>
          <a:xfrm>
            <a:off x="345600" y="3673440"/>
            <a:ext cx="2243520" cy="675000"/>
          </a:xfrm>
          <a:custGeom>
            <a:avLst/>
            <a:gdLst/>
            <a:ahLst/>
            <a:rect l="l" t="t" r="r" b="b"/>
            <a:pathLst>
              <a:path w="3354800" h="1009589">
                <a:moveTo>
                  <a:pt x="3230340" y="59690"/>
                </a:moveTo>
                <a:cubicBezTo>
                  <a:pt x="3265900" y="59690"/>
                  <a:pt x="3295110" y="88900"/>
                  <a:pt x="3295110" y="124460"/>
                </a:cubicBezTo>
                <a:lnTo>
                  <a:pt x="3295110" y="885129"/>
                </a:lnTo>
                <a:cubicBezTo>
                  <a:pt x="3295110" y="920689"/>
                  <a:pt x="3265900" y="949899"/>
                  <a:pt x="3230340" y="949899"/>
                </a:cubicBezTo>
                <a:lnTo>
                  <a:pt x="124460" y="949899"/>
                </a:lnTo>
                <a:cubicBezTo>
                  <a:pt x="88900" y="949899"/>
                  <a:pt x="59690" y="920689"/>
                  <a:pt x="59690" y="885129"/>
                </a:cubicBezTo>
                <a:lnTo>
                  <a:pt x="59690" y="124460"/>
                </a:lnTo>
                <a:cubicBezTo>
                  <a:pt x="59690" y="88900"/>
                  <a:pt x="88900" y="59690"/>
                  <a:pt x="124460" y="59690"/>
                </a:cubicBezTo>
                <a:lnTo>
                  <a:pt x="3230340" y="59690"/>
                </a:lnTo>
                <a:moveTo>
                  <a:pt x="3230340" y="0"/>
                </a:moveTo>
                <a:lnTo>
                  <a:pt x="124460" y="0"/>
                </a:lnTo>
                <a:cubicBezTo>
                  <a:pt x="55880" y="0"/>
                  <a:pt x="0" y="55880"/>
                  <a:pt x="0" y="124460"/>
                </a:cubicBezTo>
                <a:lnTo>
                  <a:pt x="0" y="885129"/>
                </a:lnTo>
                <a:cubicBezTo>
                  <a:pt x="0" y="953709"/>
                  <a:pt x="55880" y="1009589"/>
                  <a:pt x="124460" y="1009589"/>
                </a:cubicBezTo>
                <a:lnTo>
                  <a:pt x="3230340" y="1009589"/>
                </a:lnTo>
                <a:cubicBezTo>
                  <a:pt x="3298920" y="1009589"/>
                  <a:pt x="3354800" y="953709"/>
                  <a:pt x="3354800" y="885129"/>
                </a:cubicBezTo>
                <a:lnTo>
                  <a:pt x="3354800" y="124460"/>
                </a:lnTo>
                <a:cubicBezTo>
                  <a:pt x="3354800" y="55880"/>
                  <a:pt x="3298920" y="0"/>
                  <a:pt x="3230340" y="0"/>
                </a:cubicBezTo>
                <a:close/>
              </a:path>
            </a:pathLst>
          </a:custGeom>
          <a:solidFill>
            <a:srgbClr val="ff1616"/>
          </a:solidFill>
          <a:ln>
            <a:noFill/>
          </a:ln>
        </p:spPr>
        <p:style>
          <a:lnRef idx="0"/>
          <a:fillRef idx="0"/>
          <a:effectRef idx="0"/>
          <a:fontRef idx="minor"/>
        </p:style>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8"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29" name="Picture 4" descr=""/>
          <p:cNvPicPr/>
          <p:nvPr/>
        </p:nvPicPr>
        <p:blipFill>
          <a:blip r:embed="rId1"/>
          <a:srcRect l="0" t="8540" r="0" b="0"/>
          <a:stretch/>
        </p:blipFill>
        <p:spPr>
          <a:xfrm>
            <a:off x="2183040" y="0"/>
            <a:ext cx="13939560" cy="7967880"/>
          </a:xfrm>
          <a:prstGeom prst="rect">
            <a:avLst/>
          </a:prstGeom>
          <a:ln>
            <a:noFill/>
          </a:ln>
        </p:spPr>
      </p:pic>
      <p:sp>
        <p:nvSpPr>
          <p:cNvPr id="330" name="CustomShape 2"/>
          <p:cNvSpPr/>
          <p:nvPr/>
        </p:nvSpPr>
        <p:spPr>
          <a:xfrm>
            <a:off x="3650040" y="8397720"/>
            <a:ext cx="10987920" cy="1173240"/>
          </a:xfrm>
          <a:prstGeom prst="rect">
            <a:avLst/>
          </a:prstGeom>
          <a:noFill/>
          <a:ln>
            <a:noFill/>
          </a:ln>
        </p:spPr>
        <p:style>
          <a:lnRef idx="0"/>
          <a:fillRef idx="0"/>
          <a:effectRef idx="0"/>
          <a:fontRef idx="minor"/>
        </p:style>
        <p:txBody>
          <a:bodyPr lIns="0" rIns="0" tIns="0" bIns="0"/>
          <a:p>
            <a:pPr algn="ctr">
              <a:lnSpc>
                <a:spcPts val="1630"/>
              </a:lnSpc>
            </a:pPr>
            <a:r>
              <a:rPr b="0" lang="uk-UA" sz="3300" spc="-1" strike="noStrike">
                <a:solidFill>
                  <a:srgbClr val="ffffff"/>
                </a:solidFill>
                <a:uFill>
                  <a:solidFill>
                    <a:srgbClr val="ffffff"/>
                  </a:solidFill>
                </a:uFill>
                <a:latin typeface="Open Sans Bold"/>
              </a:rPr>
              <a:t>У відкритому вікні обираємо "Класифікатори" та </a:t>
            </a:r>
            <a:endParaRPr b="0" lang="uk-UA" sz="1800" spc="-1" strike="noStrike">
              <a:solidFill>
                <a:srgbClr val="000000"/>
              </a:solidFill>
              <a:uFill>
                <a:solidFill>
                  <a:srgbClr val="ffffff"/>
                </a:solidFill>
              </a:uFill>
              <a:latin typeface="Arial"/>
            </a:endParaRPr>
          </a:p>
          <a:p>
            <a:pPr algn="ctr">
              <a:lnSpc>
                <a:spcPts val="1630"/>
              </a:lnSpc>
            </a:pPr>
            <a:r>
              <a:rPr b="0" lang="uk-UA" sz="3300" spc="-1" strike="noStrike">
                <a:solidFill>
                  <a:srgbClr val="ffffff"/>
                </a:solidFill>
                <a:uFill>
                  <a:solidFill>
                    <a:srgbClr val="ffffff"/>
                  </a:solidFill>
                </a:uFill>
                <a:latin typeface="Open Sans Bold"/>
              </a:rPr>
              <a:t>отримуємо доступ до даних.</a:t>
            </a:r>
            <a:endParaRPr b="0" lang="uk-UA" sz="1800" spc="-1" strike="noStrike">
              <a:solidFill>
                <a:srgbClr val="000000"/>
              </a:solidFill>
              <a:uFill>
                <a:solidFill>
                  <a:srgbClr val="ffffff"/>
                </a:solidFill>
              </a:uFill>
              <a:latin typeface="Arial"/>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e71b9"/>
        </a:solidFill>
      </p:bgPr>
    </p:bg>
    <p:spTree>
      <p:nvGrpSpPr>
        <p:cNvPr id="1" name=""/>
        <p:cNvGrpSpPr/>
        <p:nvPr/>
      </p:nvGrpSpPr>
      <p:grpSpPr>
        <a:xfrm>
          <a:off x="0" y="0"/>
          <a:ext cx="0" cy="0"/>
          <a:chOff x="0" y="0"/>
          <a:chExt cx="0" cy="0"/>
        </a:xfrm>
      </p:grpSpPr>
      <p:pic>
        <p:nvPicPr>
          <p:cNvPr id="60" name="Picture 3" descr=""/>
          <p:cNvPicPr/>
          <p:nvPr/>
        </p:nvPicPr>
        <p:blipFill>
          <a:blip r:embed="rId1"/>
          <a:stretch/>
        </p:blipFill>
        <p:spPr>
          <a:xfrm>
            <a:off x="7250760" y="-774720"/>
            <a:ext cx="13057200" cy="13971600"/>
          </a:xfrm>
          <a:prstGeom prst="rect">
            <a:avLst/>
          </a:prstGeom>
          <a:ln>
            <a:noFill/>
          </a:ln>
        </p:spPr>
      </p:pic>
      <p:pic>
        <p:nvPicPr>
          <p:cNvPr id="61" name="Picture 4" descr=""/>
          <p:cNvPicPr/>
          <p:nvPr/>
        </p:nvPicPr>
        <p:blipFill>
          <a:blip r:embed="rId2"/>
          <a:stretch/>
        </p:blipFill>
        <p:spPr>
          <a:xfrm>
            <a:off x="9244800" y="0"/>
            <a:ext cx="13057200" cy="13971600"/>
          </a:xfrm>
          <a:prstGeom prst="rect">
            <a:avLst/>
          </a:prstGeom>
          <a:ln>
            <a:noFill/>
          </a:ln>
        </p:spPr>
      </p:pic>
      <p:sp>
        <p:nvSpPr>
          <p:cNvPr id="62" name="CustomShape 1"/>
          <p:cNvSpPr/>
          <p:nvPr/>
        </p:nvSpPr>
        <p:spPr>
          <a:xfrm>
            <a:off x="-1353600" y="8511120"/>
            <a:ext cx="19635840" cy="2638080"/>
          </a:xfrm>
          <a:custGeom>
            <a:avLst/>
            <a:gdLst/>
            <a:ahLst/>
            <a:rect l="l" t="t" r="r" b="b"/>
            <a:pathLst>
              <a:path w="2507534" h="336921">
                <a:moveTo>
                  <a:pt x="0" y="0"/>
                </a:moveTo>
                <a:lnTo>
                  <a:pt x="2507534" y="0"/>
                </a:lnTo>
                <a:lnTo>
                  <a:pt x="2507534" y="336921"/>
                </a:lnTo>
                <a:lnTo>
                  <a:pt x="0" y="336921"/>
                </a:lnTo>
                <a:close/>
              </a:path>
            </a:pathLst>
          </a:custGeom>
          <a:solidFill>
            <a:srgbClr val="ffffff"/>
          </a:solidFill>
          <a:ln>
            <a:noFill/>
          </a:ln>
        </p:spPr>
        <p:style>
          <a:lnRef idx="0"/>
          <a:fillRef idx="0"/>
          <a:effectRef idx="0"/>
          <a:fontRef idx="minor"/>
        </p:style>
      </p:sp>
      <p:pic>
        <p:nvPicPr>
          <p:cNvPr id="63" name="Picture 7" descr=""/>
          <p:cNvPicPr/>
          <p:nvPr/>
        </p:nvPicPr>
        <p:blipFill>
          <a:blip r:embed="rId3"/>
          <a:srcRect l="0" t="0" r="53083" b="0"/>
          <a:stretch/>
        </p:blipFill>
        <p:spPr>
          <a:xfrm>
            <a:off x="648720" y="8653680"/>
            <a:ext cx="2404080" cy="1176120"/>
          </a:xfrm>
          <a:prstGeom prst="rect">
            <a:avLst/>
          </a:prstGeom>
          <a:ln>
            <a:noFill/>
          </a:ln>
        </p:spPr>
      </p:pic>
      <p:pic>
        <p:nvPicPr>
          <p:cNvPr id="64" name="Picture 8" descr=""/>
          <p:cNvPicPr/>
          <p:nvPr/>
        </p:nvPicPr>
        <p:blipFill>
          <a:blip r:embed="rId4"/>
          <a:stretch/>
        </p:blipFill>
        <p:spPr>
          <a:xfrm>
            <a:off x="17665560" y="2116440"/>
            <a:ext cx="7066440" cy="4689000"/>
          </a:xfrm>
          <a:prstGeom prst="rect">
            <a:avLst/>
          </a:prstGeom>
          <a:ln>
            <a:noFill/>
          </a:ln>
        </p:spPr>
      </p:pic>
      <p:sp>
        <p:nvSpPr>
          <p:cNvPr id="65" name="CustomShape 2"/>
          <p:cNvSpPr/>
          <p:nvPr/>
        </p:nvSpPr>
        <p:spPr>
          <a:xfrm>
            <a:off x="600840" y="691560"/>
            <a:ext cx="13917240" cy="2839320"/>
          </a:xfrm>
          <a:prstGeom prst="rect">
            <a:avLst/>
          </a:prstGeom>
          <a:noFill/>
          <a:ln>
            <a:noFill/>
          </a:ln>
        </p:spPr>
        <p:style>
          <a:lnRef idx="0"/>
          <a:fillRef idx="0"/>
          <a:effectRef idx="0"/>
          <a:fontRef idx="minor"/>
        </p:style>
        <p:txBody>
          <a:bodyPr lIns="0" rIns="0" tIns="0" bIns="0"/>
          <a:p>
            <a:pPr>
              <a:lnSpc>
                <a:spcPts val="2300"/>
              </a:lnSpc>
            </a:pPr>
            <a:r>
              <a:rPr b="0" lang="uk-UA" sz="9319" spc="-1" strike="noStrike">
                <a:solidFill>
                  <a:srgbClr val="ffffff"/>
                </a:solidFill>
                <a:uFill>
                  <a:solidFill>
                    <a:srgbClr val="ffffff"/>
                  </a:solidFill>
                </a:uFill>
                <a:latin typeface="HK Grotesk Bold"/>
              </a:rPr>
              <a:t>РРО: особливості використання</a:t>
            </a:r>
            <a:endParaRPr b="0" lang="uk-UA" sz="1800" spc="-1" strike="noStrike">
              <a:solidFill>
                <a:srgbClr val="000000"/>
              </a:solidFill>
              <a:uFill>
                <a:solidFill>
                  <a:srgbClr val="ffffff"/>
                </a:solidFill>
              </a:uFill>
              <a:latin typeface="Arial"/>
            </a:endParaRPr>
          </a:p>
        </p:txBody>
      </p:sp>
      <p:sp>
        <p:nvSpPr>
          <p:cNvPr id="66" name="CustomShape 3"/>
          <p:cNvSpPr/>
          <p:nvPr/>
        </p:nvSpPr>
        <p:spPr>
          <a:xfrm>
            <a:off x="600840" y="3691800"/>
            <a:ext cx="13917240" cy="1650600"/>
          </a:xfrm>
          <a:prstGeom prst="rect">
            <a:avLst/>
          </a:prstGeom>
          <a:noFill/>
          <a:ln>
            <a:noFill/>
          </a:ln>
        </p:spPr>
        <p:style>
          <a:lnRef idx="0"/>
          <a:fillRef idx="0"/>
          <a:effectRef idx="0"/>
          <a:fontRef idx="minor"/>
        </p:style>
        <p:txBody>
          <a:bodyPr lIns="0" rIns="0" tIns="0" bIns="0"/>
          <a:p>
            <a:pPr>
              <a:lnSpc>
                <a:spcPts val="2292"/>
              </a:lnSpc>
            </a:pPr>
            <a:r>
              <a:rPr b="0" lang="uk-UA" sz="4640" spc="-1" strike="noStrike">
                <a:solidFill>
                  <a:srgbClr val="ffffff"/>
                </a:solidFill>
                <a:uFill>
                  <a:solidFill>
                    <a:srgbClr val="ffffff"/>
                  </a:solidFill>
                </a:uFill>
                <a:latin typeface="HK Grotesk Light"/>
              </a:rPr>
              <a:t>З врахуванням змін внесених ЗУ № 1017</a:t>
            </a:r>
            <a:endParaRPr b="0" lang="uk-UA" sz="1800" spc="-1" strike="noStrike">
              <a:solidFill>
                <a:srgbClr val="000000"/>
              </a:solidFill>
              <a:uFill>
                <a:solidFill>
                  <a:srgbClr val="ffffff"/>
                </a:solidFill>
              </a:uFill>
              <a:latin typeface="Arial"/>
            </a:endParaRPr>
          </a:p>
          <a:p>
            <a:pPr>
              <a:lnSpc>
                <a:spcPts val="2292"/>
              </a:lnSpc>
            </a:pPr>
            <a:endParaRPr b="0" lang="uk-UA" sz="1800" spc="-1" strike="noStrike">
              <a:solidFill>
                <a:srgbClr val="000000"/>
              </a:solidFill>
              <a:uFill>
                <a:solidFill>
                  <a:srgbClr val="ffffff"/>
                </a:solidFill>
              </a:uFill>
              <a:latin typeface="Arial"/>
            </a:endParaRPr>
          </a:p>
        </p:txBody>
      </p:sp>
      <p:sp>
        <p:nvSpPr>
          <p:cNvPr id="67" name="CustomShape 4"/>
          <p:cNvSpPr/>
          <p:nvPr/>
        </p:nvSpPr>
        <p:spPr>
          <a:xfrm>
            <a:off x="3122640" y="8834760"/>
            <a:ext cx="10146240" cy="1603440"/>
          </a:xfrm>
          <a:prstGeom prst="rect">
            <a:avLst/>
          </a:prstGeom>
          <a:noFill/>
          <a:ln>
            <a:noFill/>
          </a:ln>
        </p:spPr>
        <p:style>
          <a:lnRef idx="0"/>
          <a:fillRef idx="0"/>
          <a:effectRef idx="0"/>
          <a:fontRef idx="minor"/>
        </p:style>
        <p:txBody>
          <a:bodyPr lIns="0" rIns="0" tIns="0" bIns="0"/>
          <a:p>
            <a:pPr>
              <a:lnSpc>
                <a:spcPts val="1374"/>
              </a:lnSpc>
            </a:pPr>
            <a:r>
              <a:rPr b="0" lang="uk-UA" sz="3509" spc="-1" strike="noStrike">
                <a:solidFill>
                  <a:srgbClr val="000000"/>
                </a:solidFill>
                <a:uFill>
                  <a:solidFill>
                    <a:srgbClr val="ffffff"/>
                  </a:solidFill>
                </a:uFill>
                <a:latin typeface="HK Grotesk Light Bold"/>
              </a:rPr>
              <a:t>Головне управління ДПС у Херсонській області, Автономній Республіці Крим та м. Севастополі</a:t>
            </a:r>
            <a:endParaRPr b="0" lang="uk-UA" sz="1800" spc="-1" strike="noStrike">
              <a:solidFill>
                <a:srgbClr val="000000"/>
              </a:solidFill>
              <a:uFill>
                <a:solidFill>
                  <a:srgbClr val="ffffff"/>
                </a:solidFill>
              </a:uFill>
              <a:latin typeface="Arial"/>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1"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32" name="Picture 4" descr=""/>
          <p:cNvPicPr/>
          <p:nvPr/>
        </p:nvPicPr>
        <p:blipFill>
          <a:blip r:embed="rId1"/>
          <a:stretch/>
        </p:blipFill>
        <p:spPr>
          <a:xfrm>
            <a:off x="768960" y="0"/>
            <a:ext cx="16820640" cy="7967880"/>
          </a:xfrm>
          <a:prstGeom prst="rect">
            <a:avLst/>
          </a:prstGeom>
          <a:ln>
            <a:noFill/>
          </a:ln>
        </p:spPr>
      </p:pic>
      <p:sp>
        <p:nvSpPr>
          <p:cNvPr id="333" name="CustomShape 2"/>
          <p:cNvSpPr/>
          <p:nvPr/>
        </p:nvSpPr>
        <p:spPr>
          <a:xfrm>
            <a:off x="6482880" y="8694360"/>
            <a:ext cx="5322240" cy="586440"/>
          </a:xfrm>
          <a:prstGeom prst="rect">
            <a:avLst/>
          </a:prstGeom>
          <a:noFill/>
          <a:ln>
            <a:noFill/>
          </a:ln>
        </p:spPr>
        <p:style>
          <a:lnRef idx="0"/>
          <a:fillRef idx="0"/>
          <a:effectRef idx="0"/>
          <a:fontRef idx="minor"/>
        </p:style>
        <p:txBody>
          <a:bodyPr lIns="0" rIns="0" tIns="0" bIns="0"/>
          <a:p>
            <a:pPr algn="ctr">
              <a:lnSpc>
                <a:spcPts val="1630"/>
              </a:lnSpc>
            </a:pPr>
            <a:r>
              <a:rPr b="0" lang="uk-UA" sz="3300" spc="-1" strike="noStrike">
                <a:solidFill>
                  <a:srgbClr val="ffffff"/>
                </a:solidFill>
                <a:uFill>
                  <a:solidFill>
                    <a:srgbClr val="ffffff"/>
                  </a:solidFill>
                </a:uFill>
                <a:latin typeface="Open Sans Bold"/>
              </a:rPr>
              <a:t>Вносимо необхідні дані.</a:t>
            </a:r>
            <a:endParaRPr b="0" lang="uk-UA" sz="1800" spc="-1" strike="noStrike">
              <a:solidFill>
                <a:srgbClr val="000000"/>
              </a:solidFill>
              <a:uFill>
                <a:solidFill>
                  <a:srgbClr val="ffffff"/>
                </a:solidFill>
              </a:uFill>
              <a:latin typeface="Arial"/>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4"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35" name="Picture 4" descr=""/>
          <p:cNvPicPr/>
          <p:nvPr/>
        </p:nvPicPr>
        <p:blipFill>
          <a:blip r:embed="rId1"/>
          <a:stretch/>
        </p:blipFill>
        <p:spPr>
          <a:xfrm>
            <a:off x="439560" y="0"/>
            <a:ext cx="16819200" cy="7967880"/>
          </a:xfrm>
          <a:prstGeom prst="rect">
            <a:avLst/>
          </a:prstGeom>
          <a:ln>
            <a:noFill/>
          </a:ln>
        </p:spPr>
      </p:pic>
      <p:sp>
        <p:nvSpPr>
          <p:cNvPr id="336" name="CustomShape 2"/>
          <p:cNvSpPr/>
          <p:nvPr/>
        </p:nvSpPr>
        <p:spPr>
          <a:xfrm>
            <a:off x="6482880" y="8694360"/>
            <a:ext cx="5322240" cy="586440"/>
          </a:xfrm>
          <a:prstGeom prst="rect">
            <a:avLst/>
          </a:prstGeom>
          <a:noFill/>
          <a:ln>
            <a:noFill/>
          </a:ln>
        </p:spPr>
        <p:style>
          <a:lnRef idx="0"/>
          <a:fillRef idx="0"/>
          <a:effectRef idx="0"/>
          <a:fontRef idx="minor"/>
        </p:style>
        <p:txBody>
          <a:bodyPr lIns="0" rIns="0" tIns="0" bIns="0"/>
          <a:p>
            <a:pPr algn="ctr">
              <a:lnSpc>
                <a:spcPts val="1630"/>
              </a:lnSpc>
            </a:pPr>
            <a:r>
              <a:rPr b="0" lang="uk-UA" sz="3300" spc="-1" strike="noStrike">
                <a:solidFill>
                  <a:srgbClr val="ffffff"/>
                </a:solidFill>
                <a:uFill>
                  <a:solidFill>
                    <a:srgbClr val="ffffff"/>
                  </a:solidFill>
                </a:uFill>
                <a:latin typeface="Open Sans Bold"/>
              </a:rPr>
              <a:t>Вносимо необхідні дані.</a:t>
            </a:r>
            <a:endParaRPr b="0" lang="uk-UA" sz="1800" spc="-1" strike="noStrike">
              <a:solidFill>
                <a:srgbClr val="000000"/>
              </a:solidFill>
              <a:uFill>
                <a:solidFill>
                  <a:srgbClr val="ffffff"/>
                </a:solidFill>
              </a:uFill>
              <a:latin typeface="Arial"/>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7" name="CustomShape 1"/>
          <p:cNvSpPr/>
          <p:nvPr/>
        </p:nvSpPr>
        <p:spPr>
          <a:xfrm>
            <a:off x="0" y="796824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38" name="Picture 4" descr=""/>
          <p:cNvPicPr/>
          <p:nvPr/>
        </p:nvPicPr>
        <p:blipFill>
          <a:blip r:embed="rId1"/>
          <a:stretch/>
        </p:blipFill>
        <p:spPr>
          <a:xfrm>
            <a:off x="734040" y="0"/>
            <a:ext cx="16819200" cy="7967880"/>
          </a:xfrm>
          <a:prstGeom prst="rect">
            <a:avLst/>
          </a:prstGeom>
          <a:ln>
            <a:noFill/>
          </a:ln>
        </p:spPr>
      </p:pic>
      <p:sp>
        <p:nvSpPr>
          <p:cNvPr id="339" name="CustomShape 2"/>
          <p:cNvSpPr/>
          <p:nvPr/>
        </p:nvSpPr>
        <p:spPr>
          <a:xfrm>
            <a:off x="367200" y="8051040"/>
            <a:ext cx="17553600" cy="208908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У графі 9 «Стан об’єкта оподаткування» зазначаємо: 1 - будується/готується до введення в експлуатацію; 2 - експлуатується; 3 - тимчасово не експлуатується; 5 - не придатний до експлуатації; 6 - об’єкт відчужений/повернутий власнику; 7 - зміна призначення/перепрофілювання, 8 - орендується; 9 - здається в оренду.</a:t>
            </a:r>
            <a:endParaRPr b="0" lang="uk-UA" sz="1800" spc="-1" strike="noStrike">
              <a:solidFill>
                <a:srgbClr val="000000"/>
              </a:solidFill>
              <a:uFill>
                <a:solidFill>
                  <a:srgbClr val="ffffff"/>
                </a:solidFill>
              </a:uFill>
              <a:latin typeface="Arial"/>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0" name="CustomShape 1"/>
          <p:cNvSpPr/>
          <p:nvPr/>
        </p:nvSpPr>
        <p:spPr>
          <a:xfrm>
            <a:off x="0" y="7152480"/>
            <a:ext cx="18287640" cy="5657400"/>
          </a:xfrm>
          <a:custGeom>
            <a:avLst/>
            <a:gdLst/>
            <a:ahLst/>
            <a:rect l="l" t="t" r="r" b="b"/>
            <a:pathLst>
              <a:path w="6186311" h="1913890">
                <a:moveTo>
                  <a:pt x="0" y="0"/>
                </a:moveTo>
                <a:lnTo>
                  <a:pt x="6186311" y="0"/>
                </a:lnTo>
                <a:lnTo>
                  <a:pt x="6186311" y="1913890"/>
                </a:lnTo>
                <a:lnTo>
                  <a:pt x="0" y="1913890"/>
                </a:lnTo>
                <a:close/>
              </a:path>
            </a:pathLst>
          </a:custGeom>
          <a:solidFill>
            <a:srgbClr val="0e71b9"/>
          </a:solidFill>
          <a:ln>
            <a:noFill/>
          </a:ln>
        </p:spPr>
        <p:style>
          <a:lnRef idx="0"/>
          <a:fillRef idx="0"/>
          <a:effectRef idx="0"/>
          <a:fontRef idx="minor"/>
        </p:style>
      </p:sp>
      <p:pic>
        <p:nvPicPr>
          <p:cNvPr id="341" name="Picture 4" descr=""/>
          <p:cNvPicPr/>
          <p:nvPr/>
        </p:nvPicPr>
        <p:blipFill>
          <a:blip r:embed="rId1"/>
          <a:stretch/>
        </p:blipFill>
        <p:spPr>
          <a:xfrm>
            <a:off x="0" y="-1744200"/>
            <a:ext cx="18778680" cy="8896320"/>
          </a:xfrm>
          <a:prstGeom prst="rect">
            <a:avLst/>
          </a:prstGeom>
          <a:ln>
            <a:noFill/>
          </a:ln>
        </p:spPr>
      </p:pic>
      <p:sp>
        <p:nvSpPr>
          <p:cNvPr id="342" name="CustomShape 2"/>
          <p:cNvSpPr/>
          <p:nvPr/>
        </p:nvSpPr>
        <p:spPr>
          <a:xfrm>
            <a:off x="367200" y="7411680"/>
            <a:ext cx="17553600" cy="31338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У графі 10 «Вид права на об’єкт» зазначається: 1 - право власності; 2 - право володіння; 3 - право користування (сервітут, емфітевзис, суперфіцій); 4 - право господарського відання; 5 - право оперативного управління; 6 - право постійного користування; 7 - право довгострокового користування або оренди; 8 - право короткострокового користування, оренди або найму; 9 - іпотека; 10 - довірче управління майном.</a:t>
            </a:r>
            <a:endParaRPr b="0" lang="uk-UA" sz="1800" spc="-1" strike="noStrike">
              <a:solidFill>
                <a:srgbClr val="000000"/>
              </a:solidFill>
              <a:uFill>
                <a:solidFill>
                  <a:srgbClr val="ffffff"/>
                </a:solidFill>
              </a:uFill>
              <a:latin typeface="Arial"/>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3"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44" name="Picture 4" descr=""/>
          <p:cNvPicPr/>
          <p:nvPr/>
        </p:nvPicPr>
        <p:blipFill>
          <a:blip r:embed="rId1"/>
          <a:stretch/>
        </p:blipFill>
        <p:spPr>
          <a:xfrm>
            <a:off x="637920" y="0"/>
            <a:ext cx="17282520" cy="8187480"/>
          </a:xfrm>
          <a:prstGeom prst="rect">
            <a:avLst/>
          </a:prstGeom>
          <a:ln>
            <a:noFill/>
          </a:ln>
        </p:spPr>
      </p:pic>
      <p:sp>
        <p:nvSpPr>
          <p:cNvPr id="345" name="CustomShape 2"/>
          <p:cNvSpPr/>
          <p:nvPr/>
        </p:nvSpPr>
        <p:spPr>
          <a:xfrm>
            <a:off x="367200" y="8446680"/>
            <a:ext cx="17553600" cy="156672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На підставі проставленої відповідної позначки в графі 11 здійснюється взяття на облік платника податків за неосновним місцем обліку в контролюючому органі за місцезнаходженням об’єкта оподаткування.</a:t>
            </a:r>
            <a:endParaRPr b="0" lang="uk-UA" sz="1800" spc="-1" strike="noStrike">
              <a:solidFill>
                <a:srgbClr val="000000"/>
              </a:solidFill>
              <a:uFill>
                <a:solidFill>
                  <a:srgbClr val="ffffff"/>
                </a:solidFill>
              </a:uFill>
              <a:latin typeface="Arial"/>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6"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47" name="Picture 4" descr=""/>
          <p:cNvPicPr/>
          <p:nvPr/>
        </p:nvPicPr>
        <p:blipFill>
          <a:blip r:embed="rId1"/>
          <a:stretch/>
        </p:blipFill>
        <p:spPr>
          <a:xfrm>
            <a:off x="0" y="2721960"/>
            <a:ext cx="18287640" cy="3143880"/>
          </a:xfrm>
          <a:prstGeom prst="rect">
            <a:avLst/>
          </a:prstGeom>
          <a:ln>
            <a:noFill/>
          </a:ln>
        </p:spPr>
      </p:pic>
      <p:sp>
        <p:nvSpPr>
          <p:cNvPr id="348" name="CustomShape 2"/>
          <p:cNvSpPr/>
          <p:nvPr/>
        </p:nvSpPr>
        <p:spPr>
          <a:xfrm>
            <a:off x="367200" y="844668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Перевіряємо та зберігаємо заповнену форму.</a:t>
            </a:r>
            <a:endParaRPr b="0" lang="uk-UA" sz="1800" spc="-1" strike="noStrike">
              <a:solidFill>
                <a:srgbClr val="000000"/>
              </a:solidFill>
              <a:uFill>
                <a:solidFill>
                  <a:srgbClr val="ffffff"/>
                </a:solidFill>
              </a:uFill>
              <a:latin typeface="Arial"/>
            </a:endParaRPr>
          </a:p>
        </p:txBody>
      </p:sp>
      <p:sp>
        <p:nvSpPr>
          <p:cNvPr id="349" name="CustomShape 3"/>
          <p:cNvSpPr/>
          <p:nvPr/>
        </p:nvSpPr>
        <p:spPr>
          <a:xfrm>
            <a:off x="367200" y="3426480"/>
            <a:ext cx="3716280" cy="956880"/>
          </a:xfrm>
          <a:custGeom>
            <a:avLst/>
            <a:gdLst/>
            <a:ahLst/>
            <a:rect l="l" t="t" r="r" b="b"/>
            <a:pathLst>
              <a:path w="7798526" h="2008189">
                <a:moveTo>
                  <a:pt x="7674066" y="59690"/>
                </a:moveTo>
                <a:cubicBezTo>
                  <a:pt x="7709626" y="59690"/>
                  <a:pt x="7738835" y="88900"/>
                  <a:pt x="7738835" y="124460"/>
                </a:cubicBezTo>
                <a:lnTo>
                  <a:pt x="7738835" y="1883729"/>
                </a:lnTo>
                <a:cubicBezTo>
                  <a:pt x="7738835" y="1919289"/>
                  <a:pt x="7709626" y="1948499"/>
                  <a:pt x="7674066" y="1948499"/>
                </a:cubicBezTo>
                <a:lnTo>
                  <a:pt x="124460" y="1948499"/>
                </a:lnTo>
                <a:cubicBezTo>
                  <a:pt x="88900" y="1948499"/>
                  <a:pt x="59690" y="1919289"/>
                  <a:pt x="59690" y="1883729"/>
                </a:cubicBezTo>
                <a:lnTo>
                  <a:pt x="59690" y="124460"/>
                </a:lnTo>
                <a:cubicBezTo>
                  <a:pt x="59690" y="88900"/>
                  <a:pt x="88900" y="59690"/>
                  <a:pt x="124460" y="59690"/>
                </a:cubicBezTo>
                <a:lnTo>
                  <a:pt x="7674066" y="59690"/>
                </a:lnTo>
                <a:moveTo>
                  <a:pt x="7674066" y="0"/>
                </a:moveTo>
                <a:lnTo>
                  <a:pt x="124460" y="0"/>
                </a:lnTo>
                <a:cubicBezTo>
                  <a:pt x="55880" y="0"/>
                  <a:pt x="0" y="55880"/>
                  <a:pt x="0" y="124460"/>
                </a:cubicBezTo>
                <a:lnTo>
                  <a:pt x="0" y="1883729"/>
                </a:lnTo>
                <a:cubicBezTo>
                  <a:pt x="0" y="1952309"/>
                  <a:pt x="55880" y="2008189"/>
                  <a:pt x="124460" y="2008189"/>
                </a:cubicBezTo>
                <a:lnTo>
                  <a:pt x="7674066" y="2008189"/>
                </a:lnTo>
                <a:cubicBezTo>
                  <a:pt x="7742645" y="2008189"/>
                  <a:pt x="7798526" y="1952309"/>
                  <a:pt x="7798526" y="1883729"/>
                </a:cubicBezTo>
                <a:lnTo>
                  <a:pt x="7798526" y="124460"/>
                </a:lnTo>
                <a:cubicBezTo>
                  <a:pt x="7798526" y="55880"/>
                  <a:pt x="7742645" y="0"/>
                  <a:pt x="7674066" y="0"/>
                </a:cubicBezTo>
                <a:close/>
              </a:path>
            </a:pathLst>
          </a:custGeom>
          <a:solidFill>
            <a:srgbClr val="ff1616"/>
          </a:solidFill>
          <a:ln>
            <a:noFill/>
          </a:ln>
        </p:spPr>
        <p:style>
          <a:lnRef idx="0"/>
          <a:fillRef idx="0"/>
          <a:effectRef idx="0"/>
          <a:fontRef idx="minor"/>
        </p:style>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0"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51" name="Picture 4" descr=""/>
          <p:cNvPicPr/>
          <p:nvPr/>
        </p:nvPicPr>
        <p:blipFill>
          <a:blip r:embed="rId1"/>
          <a:stretch/>
        </p:blipFill>
        <p:spPr>
          <a:xfrm>
            <a:off x="677160" y="0"/>
            <a:ext cx="17243280" cy="8168760"/>
          </a:xfrm>
          <a:prstGeom prst="rect">
            <a:avLst/>
          </a:prstGeom>
          <a:ln>
            <a:noFill/>
          </a:ln>
        </p:spPr>
      </p:pic>
      <p:sp>
        <p:nvSpPr>
          <p:cNvPr id="352" name="CustomShape 2"/>
          <p:cNvSpPr/>
          <p:nvPr/>
        </p:nvSpPr>
        <p:spPr>
          <a:xfrm>
            <a:off x="367200" y="8721000"/>
            <a:ext cx="17553600" cy="104436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Переходимо до наступного кроку. </a:t>
            </a:r>
            <a:endParaRPr b="0" lang="uk-UA" sz="1800" spc="-1" strike="noStrike">
              <a:solidFill>
                <a:srgbClr val="000000"/>
              </a:solidFill>
              <a:uFill>
                <a:solidFill>
                  <a:srgbClr val="ffffff"/>
                </a:solidFill>
              </a:uFill>
              <a:latin typeface="Arial"/>
            </a:endParaRPr>
          </a:p>
          <a:p>
            <a:pPr algn="ctr">
              <a:lnSpc>
                <a:spcPts val="1451"/>
              </a:lnSpc>
            </a:pPr>
            <a:r>
              <a:rPr b="0" lang="uk-UA" sz="2939" spc="-1" strike="noStrike">
                <a:solidFill>
                  <a:srgbClr val="ffffff"/>
                </a:solidFill>
                <a:uFill>
                  <a:solidFill>
                    <a:srgbClr val="ffffff"/>
                  </a:solidFill>
                </a:uFill>
                <a:latin typeface="Open Sans Bold"/>
              </a:rPr>
              <a:t>Повертаємось у меню "Введення звітності" та натискаємо "Створити".</a:t>
            </a:r>
            <a:endParaRPr b="0" lang="uk-UA" sz="1800" spc="-1" strike="noStrike">
              <a:solidFill>
                <a:srgbClr val="000000"/>
              </a:solidFill>
              <a:uFill>
                <a:solidFill>
                  <a:srgbClr val="ffffff"/>
                </a:solidFill>
              </a:uFill>
              <a:latin typeface="Arial"/>
            </a:endParaRPr>
          </a:p>
        </p:txBody>
      </p:sp>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3"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54" name="Picture 4" descr=""/>
          <p:cNvPicPr/>
          <p:nvPr/>
        </p:nvPicPr>
        <p:blipFill>
          <a:blip r:embed="rId1"/>
          <a:stretch/>
        </p:blipFill>
        <p:spPr>
          <a:xfrm>
            <a:off x="367200" y="0"/>
            <a:ext cx="17305560" cy="8187480"/>
          </a:xfrm>
          <a:prstGeom prst="rect">
            <a:avLst/>
          </a:prstGeom>
          <a:ln>
            <a:noFill/>
          </a:ln>
        </p:spPr>
      </p:pic>
      <p:sp>
        <p:nvSpPr>
          <p:cNvPr id="355" name="CustomShape 2"/>
          <p:cNvSpPr/>
          <p:nvPr/>
        </p:nvSpPr>
        <p:spPr>
          <a:xfrm>
            <a:off x="367200" y="8721000"/>
            <a:ext cx="17553600" cy="104436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Обираємо Форму №1-ПРРО "Заява про реєстрацію програмного</a:t>
            </a:r>
            <a:endParaRPr b="0" lang="uk-UA" sz="1800" spc="-1" strike="noStrike">
              <a:solidFill>
                <a:srgbClr val="000000"/>
              </a:solidFill>
              <a:uFill>
                <a:solidFill>
                  <a:srgbClr val="ffffff"/>
                </a:solidFill>
              </a:uFill>
              <a:latin typeface="Arial"/>
            </a:endParaRPr>
          </a:p>
          <a:p>
            <a:pPr algn="ctr">
              <a:lnSpc>
                <a:spcPts val="1451"/>
              </a:lnSpc>
            </a:pPr>
            <a:r>
              <a:rPr b="0" lang="uk-UA" sz="2939" spc="-1" strike="noStrike">
                <a:solidFill>
                  <a:srgbClr val="ffffff"/>
                </a:solidFill>
                <a:uFill>
                  <a:solidFill>
                    <a:srgbClr val="ffffff"/>
                  </a:solidFill>
                </a:uFill>
                <a:latin typeface="Open Sans Bold"/>
              </a:rPr>
              <a:t>реєстратора розрахункових операцій". </a:t>
            </a:r>
            <a:endParaRPr b="0" lang="uk-UA" sz="1800" spc="-1" strike="noStrike">
              <a:solidFill>
                <a:srgbClr val="000000"/>
              </a:solidFill>
              <a:uFill>
                <a:solidFill>
                  <a:srgbClr val="ffffff"/>
                </a:solidFill>
              </a:uFill>
              <a:latin typeface="Arial"/>
            </a:endParaRPr>
          </a:p>
        </p:txBody>
      </p:sp>
    </p:spTree>
  </p:cSld>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6"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57" name="Picture 4" descr=""/>
          <p:cNvPicPr/>
          <p:nvPr/>
        </p:nvPicPr>
        <p:blipFill>
          <a:blip r:embed="rId1"/>
          <a:stretch/>
        </p:blipFill>
        <p:spPr>
          <a:xfrm>
            <a:off x="635760" y="0"/>
            <a:ext cx="17282520" cy="8187480"/>
          </a:xfrm>
          <a:prstGeom prst="rect">
            <a:avLst/>
          </a:prstGeom>
          <a:ln>
            <a:noFill/>
          </a:ln>
        </p:spPr>
      </p:pic>
      <p:sp>
        <p:nvSpPr>
          <p:cNvPr id="358"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Як і під час заповнення попередньої форми, вносимо необхідні дані. </a:t>
            </a:r>
            <a:endParaRPr b="0" lang="uk-UA" sz="1800" spc="-1" strike="noStrike">
              <a:solidFill>
                <a:srgbClr val="000000"/>
              </a:solidFill>
              <a:uFill>
                <a:solidFill>
                  <a:srgbClr val="ffffff"/>
                </a:solidFill>
              </a:uFill>
              <a:latin typeface="Arial"/>
            </a:endParaRPr>
          </a:p>
        </p:txBody>
      </p:sp>
    </p:spTree>
  </p:cSld>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9"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60" name="Picture 4" descr=""/>
          <p:cNvPicPr/>
          <p:nvPr/>
        </p:nvPicPr>
        <p:blipFill>
          <a:blip r:embed="rId1"/>
          <a:stretch/>
        </p:blipFill>
        <p:spPr>
          <a:xfrm>
            <a:off x="530280" y="0"/>
            <a:ext cx="17169480" cy="8187480"/>
          </a:xfrm>
          <a:prstGeom prst="rect">
            <a:avLst/>
          </a:prstGeom>
          <a:ln>
            <a:noFill/>
          </a:ln>
        </p:spPr>
      </p:pic>
      <p:sp>
        <p:nvSpPr>
          <p:cNvPr id="361"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Як і під час заповнення попередньої форми, вносимо необхідні дані. </a:t>
            </a:r>
            <a:endParaRPr b="0" lang="uk-UA" sz="1800" spc="-1" strike="noStrike">
              <a:solidFill>
                <a:srgbClr val="000000"/>
              </a:solidFill>
              <a:uFill>
                <a:solidFill>
                  <a:srgbClr val="ffffff"/>
                </a:solidFill>
              </a:uFill>
              <a:latin typeface="Arial"/>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8" name="Picture 2" descr=""/>
          <p:cNvPicPr/>
          <p:nvPr/>
        </p:nvPicPr>
        <p:blipFill>
          <a:blip r:embed="rId1"/>
          <a:srcRect l="0" t="27850" r="0" b="31059"/>
          <a:stretch/>
        </p:blipFill>
        <p:spPr>
          <a:xfrm>
            <a:off x="0" y="6137640"/>
            <a:ext cx="18287640" cy="4282920"/>
          </a:xfrm>
          <a:prstGeom prst="rect">
            <a:avLst/>
          </a:prstGeom>
          <a:ln>
            <a:noFill/>
          </a:ln>
        </p:spPr>
      </p:pic>
      <p:pic>
        <p:nvPicPr>
          <p:cNvPr id="69" name="Picture 3" descr=""/>
          <p:cNvPicPr/>
          <p:nvPr/>
        </p:nvPicPr>
        <p:blipFill>
          <a:blip r:embed="rId2"/>
          <a:stretch/>
        </p:blipFill>
        <p:spPr>
          <a:xfrm>
            <a:off x="12684600" y="469800"/>
            <a:ext cx="1257120" cy="1257120"/>
          </a:xfrm>
          <a:prstGeom prst="rect">
            <a:avLst/>
          </a:prstGeom>
          <a:ln>
            <a:noFill/>
          </a:ln>
        </p:spPr>
      </p:pic>
      <p:sp>
        <p:nvSpPr>
          <p:cNvPr id="70" name="CustomShape 1"/>
          <p:cNvSpPr/>
          <p:nvPr/>
        </p:nvSpPr>
        <p:spPr>
          <a:xfrm>
            <a:off x="830520" y="736920"/>
            <a:ext cx="16626600" cy="2925360"/>
          </a:xfrm>
          <a:prstGeom prst="rect">
            <a:avLst/>
          </a:prstGeom>
          <a:noFill/>
          <a:ln>
            <a:noFill/>
          </a:ln>
        </p:spPr>
        <p:style>
          <a:lnRef idx="0"/>
          <a:fillRef idx="0"/>
          <a:effectRef idx="0"/>
          <a:fontRef idx="minor"/>
        </p:style>
        <p:txBody>
          <a:bodyPr lIns="0" rIns="0" tIns="0" bIns="0"/>
          <a:p>
            <a:pPr algn="ctr">
              <a:lnSpc>
                <a:spcPts val="2709"/>
              </a:lnSpc>
            </a:pPr>
            <a:r>
              <a:rPr b="0" lang="uk-UA" sz="6400" spc="-1" strike="noStrike">
                <a:solidFill>
                  <a:srgbClr val="0e71b9"/>
                </a:solidFill>
                <a:uFill>
                  <a:solidFill>
                    <a:srgbClr val="ffffff"/>
                  </a:solidFill>
                </a:uFill>
                <a:latin typeface="HK Grotesk Bold"/>
              </a:rPr>
              <a:t>ХТО ЗАСТОСОВУЄ </a:t>
            </a:r>
            <a:endParaRPr b="0" lang="uk-UA" sz="1800" spc="-1" strike="noStrike">
              <a:solidFill>
                <a:srgbClr val="000000"/>
              </a:solidFill>
              <a:uFill>
                <a:solidFill>
                  <a:srgbClr val="ffffff"/>
                </a:solidFill>
              </a:uFill>
              <a:latin typeface="Arial"/>
            </a:endParaRPr>
          </a:p>
          <a:p>
            <a:pPr algn="ctr">
              <a:lnSpc>
                <a:spcPts val="2709"/>
              </a:lnSpc>
            </a:pPr>
            <a:r>
              <a:rPr b="0" lang="uk-UA" sz="6400" spc="-1" strike="noStrike">
                <a:solidFill>
                  <a:srgbClr val="27a973"/>
                </a:solidFill>
                <a:uFill>
                  <a:solidFill>
                    <a:srgbClr val="ffffff"/>
                  </a:solidFill>
                </a:uFill>
                <a:latin typeface="HK Grotesk Bold"/>
              </a:rPr>
              <a:t>РЕЄСТРАТОРИ РОЗРАХУНКОВИХ ОПЕРАЦІЙ ?</a:t>
            </a:r>
            <a:endParaRPr b="0" lang="uk-UA" sz="1800" spc="-1" strike="noStrike">
              <a:solidFill>
                <a:srgbClr val="000000"/>
              </a:solidFill>
              <a:uFill>
                <a:solidFill>
                  <a:srgbClr val="ffffff"/>
                </a:solidFill>
              </a:uFill>
              <a:latin typeface="Arial"/>
            </a:endParaRPr>
          </a:p>
        </p:txBody>
      </p:sp>
      <p:sp>
        <p:nvSpPr>
          <p:cNvPr id="71" name="CustomShape 2"/>
          <p:cNvSpPr/>
          <p:nvPr/>
        </p:nvSpPr>
        <p:spPr>
          <a:xfrm>
            <a:off x="830520" y="3891600"/>
            <a:ext cx="16626600" cy="2254680"/>
          </a:xfrm>
          <a:prstGeom prst="rect">
            <a:avLst/>
          </a:prstGeom>
          <a:noFill/>
          <a:ln>
            <a:noFill/>
          </a:ln>
        </p:spPr>
        <p:style>
          <a:lnRef idx="0"/>
          <a:fillRef idx="0"/>
          <a:effectRef idx="0"/>
          <a:fontRef idx="minor"/>
        </p:style>
        <p:txBody>
          <a:bodyPr lIns="0" rIns="0" tIns="0" bIns="0"/>
          <a:p>
            <a:pPr algn="ctr">
              <a:lnSpc>
                <a:spcPts val="1566"/>
              </a:lnSpc>
            </a:pPr>
            <a:r>
              <a:rPr b="0" lang="uk-UA" sz="3700" spc="-1" strike="noStrike">
                <a:solidFill>
                  <a:srgbClr val="000000"/>
                </a:solidFill>
                <a:uFill>
                  <a:solidFill>
                    <a:srgbClr val="ffffff"/>
                  </a:solidFill>
                </a:uFill>
                <a:latin typeface="Open Sans Bold"/>
              </a:rPr>
              <a:t>Суб'єкти господарювання, </a:t>
            </a:r>
            <a:r>
              <a:rPr b="0" lang="uk-UA" sz="3700" spc="-1" strike="noStrike">
                <a:solidFill>
                  <a:srgbClr val="000000"/>
                </a:solidFill>
                <a:uFill>
                  <a:solidFill>
                    <a:srgbClr val="ffffff"/>
                  </a:solidFill>
                </a:uFill>
                <a:latin typeface="Arimo Bold"/>
              </a:rPr>
              <a:t>які здійснюють розрахункові операції в готівковій та/або в безготівковій формі у сфері торгівлі громадського харчування та послуг</a:t>
            </a:r>
            <a:endParaRPr b="0" lang="uk-UA" sz="1800" spc="-1" strike="noStrike">
              <a:solidFill>
                <a:srgbClr val="000000"/>
              </a:solidFill>
              <a:uFill>
                <a:solidFill>
                  <a:srgbClr val="ffffff"/>
                </a:solidFill>
              </a:uFill>
              <a:latin typeface="Arial"/>
            </a:endParaRPr>
          </a:p>
          <a:p>
            <a:pPr algn="ctr">
              <a:lnSpc>
                <a:spcPts val="1566"/>
              </a:lnSpc>
            </a:pPr>
            <a:endParaRPr b="0" lang="uk-UA" sz="1800" spc="-1" strike="noStrike">
              <a:solidFill>
                <a:srgbClr val="000000"/>
              </a:solidFill>
              <a:uFill>
                <a:solidFill>
                  <a:srgbClr val="ffffff"/>
                </a:solidFill>
              </a:uFill>
              <a:latin typeface="Arial"/>
            </a:endParaRPr>
          </a:p>
        </p:txBody>
      </p:sp>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2"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63" name="Picture 4" descr=""/>
          <p:cNvPicPr/>
          <p:nvPr/>
        </p:nvPicPr>
        <p:blipFill>
          <a:blip r:embed="rId1"/>
          <a:stretch/>
        </p:blipFill>
        <p:spPr>
          <a:xfrm>
            <a:off x="584640" y="0"/>
            <a:ext cx="17169480" cy="8187480"/>
          </a:xfrm>
          <a:prstGeom prst="rect">
            <a:avLst/>
          </a:prstGeom>
          <a:ln>
            <a:noFill/>
          </a:ln>
        </p:spPr>
      </p:pic>
      <p:sp>
        <p:nvSpPr>
          <p:cNvPr id="364"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Дублюємо дані, отримані при заповненні попередньої форми. </a:t>
            </a:r>
            <a:endParaRPr b="0" lang="uk-UA" sz="1800" spc="-1" strike="noStrike">
              <a:solidFill>
                <a:srgbClr val="000000"/>
              </a:solidFill>
              <a:uFill>
                <a:solidFill>
                  <a:srgbClr val="ffffff"/>
                </a:solidFill>
              </a:uFill>
              <a:latin typeface="Arial"/>
            </a:endParaRPr>
          </a:p>
        </p:txBody>
      </p:sp>
    </p:spTree>
  </p:cSld>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5"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66" name="Picture 4" descr=""/>
          <p:cNvPicPr/>
          <p:nvPr/>
        </p:nvPicPr>
        <p:blipFill>
          <a:blip r:embed="rId1"/>
          <a:stretch/>
        </p:blipFill>
        <p:spPr>
          <a:xfrm>
            <a:off x="367200" y="0"/>
            <a:ext cx="17305200" cy="8252280"/>
          </a:xfrm>
          <a:prstGeom prst="rect">
            <a:avLst/>
          </a:prstGeom>
          <a:ln>
            <a:noFill/>
          </a:ln>
        </p:spPr>
      </p:pic>
      <p:sp>
        <p:nvSpPr>
          <p:cNvPr id="367"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Дублюємо дані, отримані при заповненні попередньої форми. </a:t>
            </a:r>
            <a:endParaRPr b="0" lang="uk-UA" sz="1800" spc="-1" strike="noStrike">
              <a:solidFill>
                <a:srgbClr val="000000"/>
              </a:solidFill>
              <a:uFill>
                <a:solidFill>
                  <a:srgbClr val="ffffff"/>
                </a:solidFill>
              </a:uFill>
              <a:latin typeface="Arial"/>
            </a:endParaRPr>
          </a:p>
        </p:txBody>
      </p:sp>
    </p:spTree>
  </p:cSld>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8"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69" name="Picture 4" descr=""/>
          <p:cNvPicPr/>
          <p:nvPr/>
        </p:nvPicPr>
        <p:blipFill>
          <a:blip r:embed="rId1"/>
          <a:stretch/>
        </p:blipFill>
        <p:spPr>
          <a:xfrm>
            <a:off x="559080" y="0"/>
            <a:ext cx="17169480" cy="8187480"/>
          </a:xfrm>
          <a:prstGeom prst="rect">
            <a:avLst/>
          </a:prstGeom>
          <a:ln>
            <a:noFill/>
          </a:ln>
        </p:spPr>
      </p:pic>
      <p:sp>
        <p:nvSpPr>
          <p:cNvPr id="370"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Дублюємо дані, отримані при заповненні попередньої форми. </a:t>
            </a:r>
            <a:endParaRPr b="0" lang="uk-UA" sz="1800" spc="-1" strike="noStrike">
              <a:solidFill>
                <a:srgbClr val="000000"/>
              </a:solidFill>
              <a:uFill>
                <a:solidFill>
                  <a:srgbClr val="ffffff"/>
                </a:solidFill>
              </a:uFill>
              <a:latin typeface="Arial"/>
            </a:endParaRPr>
          </a:p>
        </p:txBody>
      </p:sp>
    </p:spTree>
  </p:cSld>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1"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72" name="Picture 4" descr=""/>
          <p:cNvPicPr/>
          <p:nvPr/>
        </p:nvPicPr>
        <p:blipFill>
          <a:blip r:embed="rId1"/>
          <a:stretch/>
        </p:blipFill>
        <p:spPr>
          <a:xfrm>
            <a:off x="530280" y="0"/>
            <a:ext cx="17169480" cy="8187480"/>
          </a:xfrm>
          <a:prstGeom prst="rect">
            <a:avLst/>
          </a:prstGeom>
          <a:ln>
            <a:noFill/>
          </a:ln>
        </p:spPr>
      </p:pic>
      <p:sp>
        <p:nvSpPr>
          <p:cNvPr id="373"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Вносимо інформацію про тип ПРРО.</a:t>
            </a:r>
            <a:endParaRPr b="0" lang="uk-UA" sz="1800" spc="-1" strike="noStrike">
              <a:solidFill>
                <a:srgbClr val="000000"/>
              </a:solidFill>
              <a:uFill>
                <a:solidFill>
                  <a:srgbClr val="ffffff"/>
                </a:solidFill>
              </a:uFill>
              <a:latin typeface="Arial"/>
            </a:endParaRPr>
          </a:p>
        </p:txBody>
      </p:sp>
    </p:spTree>
  </p:cSld>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4"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75" name="Picture 4" descr=""/>
          <p:cNvPicPr/>
          <p:nvPr/>
        </p:nvPicPr>
        <p:blipFill>
          <a:blip r:embed="rId1"/>
          <a:stretch/>
        </p:blipFill>
        <p:spPr>
          <a:xfrm>
            <a:off x="559080" y="0"/>
            <a:ext cx="17169480" cy="8187480"/>
          </a:xfrm>
          <a:prstGeom prst="rect">
            <a:avLst/>
          </a:prstGeom>
          <a:ln>
            <a:noFill/>
          </a:ln>
        </p:spPr>
      </p:pic>
      <p:sp>
        <p:nvSpPr>
          <p:cNvPr id="376"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Вносимо інформацію про тип ПРРО.</a:t>
            </a:r>
            <a:endParaRPr b="0" lang="uk-UA" sz="1800" spc="-1" strike="noStrike">
              <a:solidFill>
                <a:srgbClr val="000000"/>
              </a:solidFill>
              <a:uFill>
                <a:solidFill>
                  <a:srgbClr val="ffffff"/>
                </a:solidFill>
              </a:uFill>
              <a:latin typeface="Arial"/>
            </a:endParaRPr>
          </a:p>
        </p:txBody>
      </p:sp>
    </p:spTree>
  </p:cSld>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7"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78" name="Picture 4" descr=""/>
          <p:cNvPicPr/>
          <p:nvPr/>
        </p:nvPicPr>
        <p:blipFill>
          <a:blip r:embed="rId1"/>
          <a:stretch/>
        </p:blipFill>
        <p:spPr>
          <a:xfrm>
            <a:off x="636840" y="0"/>
            <a:ext cx="17169480" cy="8187480"/>
          </a:xfrm>
          <a:prstGeom prst="rect">
            <a:avLst/>
          </a:prstGeom>
          <a:ln>
            <a:noFill/>
          </a:ln>
        </p:spPr>
      </p:pic>
      <p:sp>
        <p:nvSpPr>
          <p:cNvPr id="379"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Вносимо інформацію про тип ПРРО.</a:t>
            </a:r>
            <a:endParaRPr b="0" lang="uk-UA" sz="1800" spc="-1" strike="noStrike">
              <a:solidFill>
                <a:srgbClr val="000000"/>
              </a:solidFill>
              <a:uFill>
                <a:solidFill>
                  <a:srgbClr val="ffffff"/>
                </a:solidFill>
              </a:uFill>
              <a:latin typeface="Arial"/>
            </a:endParaRPr>
          </a:p>
        </p:txBody>
      </p:sp>
    </p:spTree>
  </p:cSld>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0"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81" name="Picture 4" descr=""/>
          <p:cNvPicPr/>
          <p:nvPr/>
        </p:nvPicPr>
        <p:blipFill>
          <a:blip r:embed="rId1"/>
          <a:stretch/>
        </p:blipFill>
        <p:spPr>
          <a:xfrm>
            <a:off x="559080" y="0"/>
            <a:ext cx="17169480" cy="8187480"/>
          </a:xfrm>
          <a:prstGeom prst="rect">
            <a:avLst/>
          </a:prstGeom>
          <a:ln>
            <a:noFill/>
          </a:ln>
        </p:spPr>
      </p:pic>
      <p:sp>
        <p:nvSpPr>
          <p:cNvPr id="382" name="CustomShape 2"/>
          <p:cNvSpPr/>
          <p:nvPr/>
        </p:nvSpPr>
        <p:spPr>
          <a:xfrm>
            <a:off x="367200" y="8721000"/>
            <a:ext cx="17553600" cy="104436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Обираємо пункт "Здійснюється" задля належного здійснення </a:t>
            </a:r>
            <a:endParaRPr b="0" lang="uk-UA" sz="1800" spc="-1" strike="noStrike">
              <a:solidFill>
                <a:srgbClr val="000000"/>
              </a:solidFill>
              <a:uFill>
                <a:solidFill>
                  <a:srgbClr val="ffffff"/>
                </a:solidFill>
              </a:uFill>
              <a:latin typeface="Arial"/>
            </a:endParaRPr>
          </a:p>
          <a:p>
            <a:pPr algn="ctr">
              <a:lnSpc>
                <a:spcPts val="1451"/>
              </a:lnSpc>
            </a:pPr>
            <a:r>
              <a:rPr b="0" lang="uk-UA" sz="2939" spc="-1" strike="noStrike">
                <a:solidFill>
                  <a:srgbClr val="ffffff"/>
                </a:solidFill>
                <a:uFill>
                  <a:solidFill>
                    <a:srgbClr val="ffffff"/>
                  </a:solidFill>
                </a:uFill>
                <a:latin typeface="Open Sans Bold"/>
              </a:rPr>
              <a:t>розрахункових операцій у разі проблем з електроенергією чи інтернет-зв'язком.</a:t>
            </a:r>
            <a:endParaRPr b="0" lang="uk-UA" sz="1800" spc="-1" strike="noStrike">
              <a:solidFill>
                <a:srgbClr val="000000"/>
              </a:solidFill>
              <a:uFill>
                <a:solidFill>
                  <a:srgbClr val="ffffff"/>
                </a:solidFill>
              </a:uFill>
              <a:latin typeface="Arial"/>
            </a:endParaRPr>
          </a:p>
        </p:txBody>
      </p:sp>
    </p:spTree>
  </p:cSld>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3"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84" name="Picture 4" descr=""/>
          <p:cNvPicPr/>
          <p:nvPr/>
        </p:nvPicPr>
        <p:blipFill>
          <a:blip r:embed="rId1"/>
          <a:stretch/>
        </p:blipFill>
        <p:spPr>
          <a:xfrm>
            <a:off x="751320" y="0"/>
            <a:ext cx="17169480" cy="8187480"/>
          </a:xfrm>
          <a:prstGeom prst="rect">
            <a:avLst/>
          </a:prstGeom>
          <a:ln>
            <a:noFill/>
          </a:ln>
        </p:spPr>
      </p:pic>
      <p:sp>
        <p:nvSpPr>
          <p:cNvPr id="385"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Обираємо пункт підписанта, у нашому випадку - "підприємець"..</a:t>
            </a:r>
            <a:endParaRPr b="0" lang="uk-UA" sz="1800" spc="-1" strike="noStrike">
              <a:solidFill>
                <a:srgbClr val="000000"/>
              </a:solidFill>
              <a:uFill>
                <a:solidFill>
                  <a:srgbClr val="ffffff"/>
                </a:solidFill>
              </a:uFill>
              <a:latin typeface="Arial"/>
            </a:endParaRPr>
          </a:p>
        </p:txBody>
      </p:sp>
    </p:spTree>
  </p:cSld>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6"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87" name="Picture 4" descr=""/>
          <p:cNvPicPr/>
          <p:nvPr/>
        </p:nvPicPr>
        <p:blipFill>
          <a:blip r:embed="rId1"/>
          <a:stretch/>
        </p:blipFill>
        <p:spPr>
          <a:xfrm>
            <a:off x="0" y="2721960"/>
            <a:ext cx="18287640" cy="3143880"/>
          </a:xfrm>
          <a:prstGeom prst="rect">
            <a:avLst/>
          </a:prstGeom>
          <a:ln>
            <a:noFill/>
          </a:ln>
        </p:spPr>
      </p:pic>
      <p:sp>
        <p:nvSpPr>
          <p:cNvPr id="388" name="CustomShape 2"/>
          <p:cNvSpPr/>
          <p:nvPr/>
        </p:nvSpPr>
        <p:spPr>
          <a:xfrm>
            <a:off x="3672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Перевіряємо та зберігаємо заповнену форму.</a:t>
            </a:r>
            <a:endParaRPr b="0" lang="uk-UA" sz="1800" spc="-1" strike="noStrike">
              <a:solidFill>
                <a:srgbClr val="000000"/>
              </a:solidFill>
              <a:uFill>
                <a:solidFill>
                  <a:srgbClr val="ffffff"/>
                </a:solidFill>
              </a:uFill>
              <a:latin typeface="Arial"/>
            </a:endParaRPr>
          </a:p>
        </p:txBody>
      </p:sp>
      <p:sp>
        <p:nvSpPr>
          <p:cNvPr id="389" name="CustomShape 3"/>
          <p:cNvSpPr/>
          <p:nvPr/>
        </p:nvSpPr>
        <p:spPr>
          <a:xfrm>
            <a:off x="367200" y="3426480"/>
            <a:ext cx="3716280" cy="956880"/>
          </a:xfrm>
          <a:custGeom>
            <a:avLst/>
            <a:gdLst/>
            <a:ahLst/>
            <a:rect l="l" t="t" r="r" b="b"/>
            <a:pathLst>
              <a:path w="7798526" h="2008189">
                <a:moveTo>
                  <a:pt x="7674066" y="59690"/>
                </a:moveTo>
                <a:cubicBezTo>
                  <a:pt x="7709626" y="59690"/>
                  <a:pt x="7738835" y="88900"/>
                  <a:pt x="7738835" y="124460"/>
                </a:cubicBezTo>
                <a:lnTo>
                  <a:pt x="7738835" y="1883729"/>
                </a:lnTo>
                <a:cubicBezTo>
                  <a:pt x="7738835" y="1919289"/>
                  <a:pt x="7709626" y="1948499"/>
                  <a:pt x="7674066" y="1948499"/>
                </a:cubicBezTo>
                <a:lnTo>
                  <a:pt x="124460" y="1948499"/>
                </a:lnTo>
                <a:cubicBezTo>
                  <a:pt x="88900" y="1948499"/>
                  <a:pt x="59690" y="1919289"/>
                  <a:pt x="59690" y="1883729"/>
                </a:cubicBezTo>
                <a:lnTo>
                  <a:pt x="59690" y="124460"/>
                </a:lnTo>
                <a:cubicBezTo>
                  <a:pt x="59690" y="88900"/>
                  <a:pt x="88900" y="59690"/>
                  <a:pt x="124460" y="59690"/>
                </a:cubicBezTo>
                <a:lnTo>
                  <a:pt x="7674066" y="59690"/>
                </a:lnTo>
                <a:moveTo>
                  <a:pt x="7674066" y="0"/>
                </a:moveTo>
                <a:lnTo>
                  <a:pt x="124460" y="0"/>
                </a:lnTo>
                <a:cubicBezTo>
                  <a:pt x="55880" y="0"/>
                  <a:pt x="0" y="55880"/>
                  <a:pt x="0" y="124460"/>
                </a:cubicBezTo>
                <a:lnTo>
                  <a:pt x="0" y="1883729"/>
                </a:lnTo>
                <a:cubicBezTo>
                  <a:pt x="0" y="1952309"/>
                  <a:pt x="55880" y="2008189"/>
                  <a:pt x="124460" y="2008189"/>
                </a:cubicBezTo>
                <a:lnTo>
                  <a:pt x="7674066" y="2008189"/>
                </a:lnTo>
                <a:cubicBezTo>
                  <a:pt x="7742645" y="2008189"/>
                  <a:pt x="7798526" y="1952309"/>
                  <a:pt x="7798526" y="1883729"/>
                </a:cubicBezTo>
                <a:lnTo>
                  <a:pt x="7798526" y="124460"/>
                </a:lnTo>
                <a:cubicBezTo>
                  <a:pt x="7798526" y="55880"/>
                  <a:pt x="7742645" y="0"/>
                  <a:pt x="7674066" y="0"/>
                </a:cubicBezTo>
                <a:close/>
              </a:path>
            </a:pathLst>
          </a:custGeom>
          <a:solidFill>
            <a:srgbClr val="ff1616"/>
          </a:solidFill>
          <a:ln>
            <a:noFill/>
          </a:ln>
        </p:spPr>
        <p:style>
          <a:lnRef idx="0"/>
          <a:fillRef idx="0"/>
          <a:effectRef idx="0"/>
          <a:fontRef idx="minor"/>
        </p:style>
      </p:sp>
    </p:spTree>
  </p:cSld>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0"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91" name="Picture 4" descr=""/>
          <p:cNvPicPr/>
          <p:nvPr/>
        </p:nvPicPr>
        <p:blipFill>
          <a:blip r:embed="rId1"/>
          <a:stretch/>
        </p:blipFill>
        <p:spPr>
          <a:xfrm>
            <a:off x="514440" y="11160"/>
            <a:ext cx="17259120" cy="8176320"/>
          </a:xfrm>
          <a:prstGeom prst="rect">
            <a:avLst/>
          </a:prstGeom>
          <a:ln>
            <a:noFill/>
          </a:ln>
        </p:spPr>
      </p:pic>
      <p:sp>
        <p:nvSpPr>
          <p:cNvPr id="392" name="CustomShape 2"/>
          <p:cNvSpPr/>
          <p:nvPr/>
        </p:nvSpPr>
        <p:spPr>
          <a:xfrm>
            <a:off x="367200" y="872100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Переходимо до заповнення третьої форми через меню "Введення звітності".</a:t>
            </a:r>
            <a:endParaRPr b="0" lang="uk-UA" sz="1800" spc="-1" strike="noStrike">
              <a:solidFill>
                <a:srgbClr val="000000"/>
              </a:solidFill>
              <a:uFill>
                <a:solidFill>
                  <a:srgbClr val="ffffff"/>
                </a:solidFill>
              </a:uFill>
              <a:latin typeface="Arial"/>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ff3f6"/>
        </a:solidFill>
      </p:bgPr>
    </p:bg>
    <p:spTree>
      <p:nvGrpSpPr>
        <p:cNvPr id="1" name=""/>
        <p:cNvGrpSpPr/>
        <p:nvPr/>
      </p:nvGrpSpPr>
      <p:grpSpPr>
        <a:xfrm>
          <a:off x="0" y="0"/>
          <a:ext cx="0" cy="0"/>
          <a:chOff x="0" y="0"/>
          <a:chExt cx="0" cy="0"/>
        </a:xfrm>
      </p:grpSpPr>
      <p:sp>
        <p:nvSpPr>
          <p:cNvPr id="72" name="CustomShape 1"/>
          <p:cNvSpPr/>
          <p:nvPr/>
        </p:nvSpPr>
        <p:spPr>
          <a:xfrm>
            <a:off x="8318520" y="0"/>
            <a:ext cx="9969120" cy="10286640"/>
          </a:xfrm>
          <a:prstGeom prst="rect">
            <a:avLst/>
          </a:prstGeom>
          <a:solidFill>
            <a:srgbClr val="0e71b9"/>
          </a:solidFill>
          <a:ln>
            <a:noFill/>
          </a:ln>
        </p:spPr>
        <p:style>
          <a:lnRef idx="0"/>
          <a:fillRef idx="0"/>
          <a:effectRef idx="0"/>
          <a:fontRef idx="minor"/>
        </p:style>
      </p:sp>
      <p:sp>
        <p:nvSpPr>
          <p:cNvPr id="73" name="CustomShape 2"/>
          <p:cNvSpPr/>
          <p:nvPr/>
        </p:nvSpPr>
        <p:spPr>
          <a:xfrm>
            <a:off x="6620760" y="2080440"/>
            <a:ext cx="10638000" cy="2351160"/>
          </a:xfrm>
          <a:custGeom>
            <a:avLst/>
            <a:gdLst/>
            <a:ahLst/>
            <a:rect l="l" t="t" r="r" b="b"/>
            <a:pathLst>
              <a:path w="3598710" h="795392">
                <a:moveTo>
                  <a:pt x="3474250" y="795392"/>
                </a:moveTo>
                <a:lnTo>
                  <a:pt x="124460" y="795392"/>
                </a:lnTo>
                <a:cubicBezTo>
                  <a:pt x="55880" y="795392"/>
                  <a:pt x="0" y="739512"/>
                  <a:pt x="0" y="670932"/>
                </a:cubicBezTo>
                <a:lnTo>
                  <a:pt x="0" y="124460"/>
                </a:lnTo>
                <a:cubicBezTo>
                  <a:pt x="0" y="55880"/>
                  <a:pt x="55880" y="0"/>
                  <a:pt x="124460" y="0"/>
                </a:cubicBezTo>
                <a:lnTo>
                  <a:pt x="3474250" y="0"/>
                </a:lnTo>
                <a:cubicBezTo>
                  <a:pt x="3542829" y="0"/>
                  <a:pt x="3598710" y="55880"/>
                  <a:pt x="3598710" y="124460"/>
                </a:cubicBezTo>
                <a:lnTo>
                  <a:pt x="3598710" y="670932"/>
                </a:lnTo>
                <a:cubicBezTo>
                  <a:pt x="3598710" y="739512"/>
                  <a:pt x="3542829" y="795392"/>
                  <a:pt x="3474250" y="795392"/>
                </a:cubicBezTo>
                <a:close/>
              </a:path>
            </a:pathLst>
          </a:custGeom>
          <a:solidFill>
            <a:srgbClr val="ffffff"/>
          </a:solidFill>
          <a:ln>
            <a:noFill/>
          </a:ln>
        </p:spPr>
        <p:style>
          <a:lnRef idx="0"/>
          <a:fillRef idx="0"/>
          <a:effectRef idx="0"/>
          <a:fontRef idx="minor"/>
        </p:style>
      </p:sp>
      <p:sp>
        <p:nvSpPr>
          <p:cNvPr id="74" name="CustomShape 3"/>
          <p:cNvSpPr/>
          <p:nvPr/>
        </p:nvSpPr>
        <p:spPr>
          <a:xfrm>
            <a:off x="6620760" y="6104160"/>
            <a:ext cx="10638000" cy="2860560"/>
          </a:xfrm>
          <a:custGeom>
            <a:avLst/>
            <a:gdLst/>
            <a:ahLst/>
            <a:rect l="l" t="t" r="r" b="b"/>
            <a:pathLst>
              <a:path w="3598710" h="967797">
                <a:moveTo>
                  <a:pt x="3474250" y="967797"/>
                </a:moveTo>
                <a:lnTo>
                  <a:pt x="124460" y="967797"/>
                </a:lnTo>
                <a:cubicBezTo>
                  <a:pt x="55880" y="967797"/>
                  <a:pt x="0" y="911917"/>
                  <a:pt x="0" y="843337"/>
                </a:cubicBezTo>
                <a:lnTo>
                  <a:pt x="0" y="124460"/>
                </a:lnTo>
                <a:cubicBezTo>
                  <a:pt x="0" y="55880"/>
                  <a:pt x="55880" y="0"/>
                  <a:pt x="124460" y="0"/>
                </a:cubicBezTo>
                <a:lnTo>
                  <a:pt x="3474250" y="0"/>
                </a:lnTo>
                <a:cubicBezTo>
                  <a:pt x="3542829" y="0"/>
                  <a:pt x="3598710" y="55880"/>
                  <a:pt x="3598710" y="124460"/>
                </a:cubicBezTo>
                <a:lnTo>
                  <a:pt x="3598710" y="843337"/>
                </a:lnTo>
                <a:cubicBezTo>
                  <a:pt x="3598710" y="911917"/>
                  <a:pt x="3542829" y="967797"/>
                  <a:pt x="3474250" y="967797"/>
                </a:cubicBezTo>
                <a:close/>
              </a:path>
            </a:pathLst>
          </a:custGeom>
          <a:solidFill>
            <a:srgbClr val="ffffff"/>
          </a:solidFill>
          <a:ln>
            <a:noFill/>
          </a:ln>
        </p:spPr>
        <p:style>
          <a:lnRef idx="0"/>
          <a:fillRef idx="0"/>
          <a:effectRef idx="0"/>
          <a:fontRef idx="minor"/>
        </p:style>
      </p:sp>
      <p:pic>
        <p:nvPicPr>
          <p:cNvPr id="75" name="Picture 7" descr=""/>
          <p:cNvPicPr/>
          <p:nvPr/>
        </p:nvPicPr>
        <p:blipFill>
          <a:blip r:embed="rId1"/>
          <a:stretch/>
        </p:blipFill>
        <p:spPr>
          <a:xfrm>
            <a:off x="2351160" y="6606720"/>
            <a:ext cx="2833200" cy="2833200"/>
          </a:xfrm>
          <a:prstGeom prst="rect">
            <a:avLst/>
          </a:prstGeom>
          <a:ln>
            <a:noFill/>
          </a:ln>
        </p:spPr>
      </p:pic>
      <p:pic>
        <p:nvPicPr>
          <p:cNvPr id="76" name="Picture 8" descr=""/>
          <p:cNvPicPr/>
          <p:nvPr/>
        </p:nvPicPr>
        <p:blipFill>
          <a:blip r:embed="rId2"/>
          <a:stretch/>
        </p:blipFill>
        <p:spPr>
          <a:xfrm>
            <a:off x="3466800" y="7394400"/>
            <a:ext cx="1128240" cy="1175400"/>
          </a:xfrm>
          <a:prstGeom prst="rect">
            <a:avLst/>
          </a:prstGeom>
          <a:ln>
            <a:noFill/>
          </a:ln>
        </p:spPr>
      </p:pic>
      <p:sp>
        <p:nvSpPr>
          <p:cNvPr id="77" name="CustomShape 4"/>
          <p:cNvSpPr/>
          <p:nvPr/>
        </p:nvSpPr>
        <p:spPr>
          <a:xfrm>
            <a:off x="1028880" y="1185480"/>
            <a:ext cx="5478480" cy="5442840"/>
          </a:xfrm>
          <a:prstGeom prst="rect">
            <a:avLst/>
          </a:prstGeom>
          <a:noFill/>
          <a:ln>
            <a:noFill/>
          </a:ln>
        </p:spPr>
        <p:style>
          <a:lnRef idx="0"/>
          <a:fillRef idx="0"/>
          <a:effectRef idx="0"/>
          <a:fontRef idx="minor"/>
        </p:style>
        <p:txBody>
          <a:bodyPr lIns="0" rIns="0" tIns="0" bIns="0"/>
          <a:p>
            <a:pPr algn="ctr">
              <a:lnSpc>
                <a:spcPts val="2520"/>
              </a:lnSpc>
            </a:pPr>
            <a:r>
              <a:rPr b="0" lang="uk-UA" sz="5500" spc="-52" strike="noStrike">
                <a:solidFill>
                  <a:srgbClr val="14110f"/>
                </a:solidFill>
                <a:uFill>
                  <a:solidFill>
                    <a:srgbClr val="ffffff"/>
                  </a:solidFill>
                </a:uFill>
                <a:latin typeface="Roboto"/>
              </a:rPr>
              <a:t>Крім умов </a:t>
            </a:r>
            <a:endParaRPr b="0" lang="uk-UA" sz="1800" spc="-1" strike="noStrike">
              <a:solidFill>
                <a:srgbClr val="000000"/>
              </a:solidFill>
              <a:uFill>
                <a:solidFill>
                  <a:srgbClr val="ffffff"/>
                </a:solidFill>
              </a:uFill>
              <a:latin typeface="Arial"/>
            </a:endParaRPr>
          </a:p>
          <a:p>
            <a:pPr algn="ctr">
              <a:lnSpc>
                <a:spcPts val="2520"/>
              </a:lnSpc>
            </a:pPr>
            <a:r>
              <a:rPr b="0" lang="uk-UA" sz="5500" spc="-52" strike="noStrike">
                <a:solidFill>
                  <a:srgbClr val="14110f"/>
                </a:solidFill>
                <a:uFill>
                  <a:solidFill>
                    <a:srgbClr val="ffffff"/>
                  </a:solidFill>
                </a:uFill>
                <a:latin typeface="Roboto"/>
              </a:rPr>
              <a:t>та форм наведених у нормативно-правових актах:</a:t>
            </a:r>
            <a:endParaRPr b="0" lang="uk-UA" sz="1800" spc="-1" strike="noStrike">
              <a:solidFill>
                <a:srgbClr val="000000"/>
              </a:solidFill>
              <a:uFill>
                <a:solidFill>
                  <a:srgbClr val="ffffff"/>
                </a:solidFill>
              </a:uFill>
              <a:latin typeface="Arial"/>
            </a:endParaRPr>
          </a:p>
        </p:txBody>
      </p:sp>
      <p:sp>
        <p:nvSpPr>
          <p:cNvPr id="78" name="CustomShape 5"/>
          <p:cNvSpPr/>
          <p:nvPr/>
        </p:nvSpPr>
        <p:spPr>
          <a:xfrm>
            <a:off x="6620760" y="2288880"/>
            <a:ext cx="10424160" cy="2639160"/>
          </a:xfrm>
          <a:prstGeom prst="rect">
            <a:avLst/>
          </a:prstGeom>
          <a:noFill/>
          <a:ln>
            <a:noFill/>
          </a:ln>
        </p:spPr>
        <p:style>
          <a:lnRef idx="0"/>
          <a:fillRef idx="0"/>
          <a:effectRef idx="0"/>
          <a:fontRef idx="minor"/>
        </p:style>
        <p:txBody>
          <a:bodyPr lIns="0" rIns="0" tIns="0" bIns="0"/>
          <a:p>
            <a:pPr algn="ctr">
              <a:lnSpc>
                <a:spcPts val="1869"/>
              </a:lnSpc>
            </a:pPr>
            <a:r>
              <a:rPr b="0" lang="uk-UA" sz="4079" spc="80" strike="noStrike">
                <a:solidFill>
                  <a:srgbClr val="14110f"/>
                </a:solidFill>
                <a:uFill>
                  <a:solidFill>
                    <a:srgbClr val="ffffff"/>
                  </a:solidFill>
                </a:uFill>
                <a:latin typeface="Roboto Bold"/>
              </a:rPr>
              <a:t>РРО, ПРРО та РК</a:t>
            </a:r>
            <a:endParaRPr b="0" lang="uk-UA" sz="1800" spc="-1" strike="noStrike">
              <a:solidFill>
                <a:srgbClr val="000000"/>
              </a:solidFill>
              <a:uFill>
                <a:solidFill>
                  <a:srgbClr val="ffffff"/>
                </a:solidFill>
              </a:uFill>
              <a:latin typeface="Arial"/>
            </a:endParaRPr>
          </a:p>
          <a:p>
            <a:pPr algn="ctr">
              <a:lnSpc>
                <a:spcPts val="1869"/>
              </a:lnSpc>
            </a:pPr>
            <a:r>
              <a:rPr b="0" lang="uk-UA" sz="4079" spc="80" strike="noStrike">
                <a:solidFill>
                  <a:srgbClr val="ff1616"/>
                </a:solidFill>
                <a:uFill>
                  <a:solidFill>
                    <a:srgbClr val="ffffff"/>
                  </a:solidFill>
                </a:uFill>
                <a:latin typeface="Roboto Bold"/>
              </a:rPr>
              <a:t>не застосовуються</a:t>
            </a:r>
            <a:endParaRPr b="0" lang="uk-UA" sz="1800" spc="-1" strike="noStrike">
              <a:solidFill>
                <a:srgbClr val="000000"/>
              </a:solidFill>
              <a:uFill>
                <a:solidFill>
                  <a:srgbClr val="ffffff"/>
                </a:solidFill>
              </a:uFill>
              <a:latin typeface="Arial"/>
            </a:endParaRPr>
          </a:p>
          <a:p>
            <a:pPr algn="ctr">
              <a:lnSpc>
                <a:spcPts val="1869"/>
              </a:lnSpc>
            </a:pPr>
            <a:r>
              <a:rPr b="0" lang="uk-UA" sz="4079" spc="80" strike="noStrike">
                <a:solidFill>
                  <a:srgbClr val="27a973"/>
                </a:solidFill>
                <a:uFill>
                  <a:solidFill>
                    <a:srgbClr val="ffffff"/>
                  </a:solidFill>
                </a:uFill>
                <a:latin typeface="Roboto Bold"/>
              </a:rPr>
              <a:t>(ст. 9 ЗУ No 265)</a:t>
            </a:r>
            <a:endParaRPr b="0" lang="uk-UA" sz="1800" spc="-1" strike="noStrike">
              <a:solidFill>
                <a:srgbClr val="000000"/>
              </a:solidFill>
              <a:uFill>
                <a:solidFill>
                  <a:srgbClr val="ffffff"/>
                </a:solidFill>
              </a:uFill>
              <a:latin typeface="Arial"/>
            </a:endParaRPr>
          </a:p>
          <a:p>
            <a:pPr>
              <a:lnSpc>
                <a:spcPts val="906"/>
              </a:lnSpc>
            </a:pPr>
            <a:endParaRPr b="0" lang="uk-UA" sz="1800" spc="-1" strike="noStrike">
              <a:solidFill>
                <a:srgbClr val="000000"/>
              </a:solidFill>
              <a:uFill>
                <a:solidFill>
                  <a:srgbClr val="ffffff"/>
                </a:solidFill>
              </a:uFill>
              <a:latin typeface="Arial"/>
            </a:endParaRPr>
          </a:p>
        </p:txBody>
      </p:sp>
      <p:sp>
        <p:nvSpPr>
          <p:cNvPr id="79" name="CustomShape 6"/>
          <p:cNvSpPr/>
          <p:nvPr/>
        </p:nvSpPr>
        <p:spPr>
          <a:xfrm>
            <a:off x="6727680" y="6142320"/>
            <a:ext cx="10424160" cy="3312000"/>
          </a:xfrm>
          <a:prstGeom prst="rect">
            <a:avLst/>
          </a:prstGeom>
          <a:noFill/>
          <a:ln>
            <a:noFill/>
          </a:ln>
        </p:spPr>
        <p:style>
          <a:lnRef idx="0"/>
          <a:fillRef idx="0"/>
          <a:effectRef idx="0"/>
          <a:fontRef idx="minor"/>
        </p:style>
        <p:txBody>
          <a:bodyPr lIns="0" rIns="0" tIns="0" bIns="0"/>
          <a:p>
            <a:pPr algn="ctr">
              <a:lnSpc>
                <a:spcPts val="1869"/>
              </a:lnSpc>
            </a:pPr>
            <a:r>
              <a:rPr b="0" lang="uk-UA" sz="4079" spc="80" strike="noStrike">
                <a:solidFill>
                  <a:srgbClr val="14110f"/>
                </a:solidFill>
                <a:uFill>
                  <a:solidFill>
                    <a:srgbClr val="ffffff"/>
                  </a:solidFill>
                </a:uFill>
                <a:latin typeface="Roboto Bold"/>
              </a:rPr>
              <a:t>РРО та ПРРО</a:t>
            </a:r>
            <a:endParaRPr b="0" lang="uk-UA" sz="1800" spc="-1" strike="noStrike">
              <a:solidFill>
                <a:srgbClr val="000000"/>
              </a:solidFill>
              <a:uFill>
                <a:solidFill>
                  <a:srgbClr val="ffffff"/>
                </a:solidFill>
              </a:uFill>
              <a:latin typeface="Arial"/>
            </a:endParaRPr>
          </a:p>
          <a:p>
            <a:pPr algn="ctr">
              <a:lnSpc>
                <a:spcPts val="1869"/>
              </a:lnSpc>
            </a:pPr>
            <a:r>
              <a:rPr b="0" lang="uk-UA" sz="4079" spc="80" strike="noStrike">
                <a:solidFill>
                  <a:srgbClr val="ff1616"/>
                </a:solidFill>
                <a:uFill>
                  <a:solidFill>
                    <a:srgbClr val="ffffff"/>
                  </a:solidFill>
                </a:uFill>
                <a:latin typeface="Roboto Bold"/>
              </a:rPr>
              <a:t>не застосовуються</a:t>
            </a:r>
            <a:endParaRPr b="0" lang="uk-UA" sz="1800" spc="-1" strike="noStrike">
              <a:solidFill>
                <a:srgbClr val="000000"/>
              </a:solidFill>
              <a:uFill>
                <a:solidFill>
                  <a:srgbClr val="ffffff"/>
                </a:solidFill>
              </a:uFill>
              <a:latin typeface="Arial"/>
            </a:endParaRPr>
          </a:p>
          <a:p>
            <a:pPr algn="ctr">
              <a:lnSpc>
                <a:spcPts val="1869"/>
              </a:lnSpc>
            </a:pPr>
            <a:r>
              <a:rPr b="0" lang="uk-UA" sz="4079" spc="80" strike="noStrike">
                <a:solidFill>
                  <a:srgbClr val="14110f"/>
                </a:solidFill>
                <a:uFill>
                  <a:solidFill>
                    <a:srgbClr val="ffffff"/>
                  </a:solidFill>
                </a:uFill>
                <a:latin typeface="Roboto Bold"/>
              </a:rPr>
              <a:t>з обов’язковим використанням РК</a:t>
            </a:r>
            <a:endParaRPr b="0" lang="uk-UA" sz="1800" spc="-1" strike="noStrike">
              <a:solidFill>
                <a:srgbClr val="000000"/>
              </a:solidFill>
              <a:uFill>
                <a:solidFill>
                  <a:srgbClr val="ffffff"/>
                </a:solidFill>
              </a:uFill>
              <a:latin typeface="Arial"/>
            </a:endParaRPr>
          </a:p>
          <a:p>
            <a:pPr algn="ctr">
              <a:lnSpc>
                <a:spcPts val="1869"/>
              </a:lnSpc>
            </a:pPr>
            <a:r>
              <a:rPr b="0" lang="uk-UA" sz="4079" spc="80" strike="noStrike">
                <a:solidFill>
                  <a:srgbClr val="27a973"/>
                </a:solidFill>
                <a:uFill>
                  <a:solidFill>
                    <a:srgbClr val="ffffff"/>
                  </a:solidFill>
                </a:uFill>
                <a:latin typeface="Roboto Bold"/>
              </a:rPr>
              <a:t>(Постанова КМУ No 1336)</a:t>
            </a:r>
            <a:endParaRPr b="0" lang="uk-UA" sz="1800" spc="-1" strike="noStrike">
              <a:solidFill>
                <a:srgbClr val="000000"/>
              </a:solidFill>
              <a:uFill>
                <a:solidFill>
                  <a:srgbClr val="ffffff"/>
                </a:solidFill>
              </a:uFill>
              <a:latin typeface="Arial"/>
            </a:endParaRPr>
          </a:p>
          <a:p>
            <a:pPr>
              <a:lnSpc>
                <a:spcPts val="906"/>
              </a:lnSpc>
            </a:pPr>
            <a:endParaRPr b="0" lang="uk-UA" sz="1800" spc="-1" strike="noStrike">
              <a:solidFill>
                <a:srgbClr val="000000"/>
              </a:solidFill>
              <a:uFill>
                <a:solidFill>
                  <a:srgbClr val="ffffff"/>
                </a:solidFill>
              </a:uFill>
              <a:latin typeface="Arial"/>
            </a:endParaRPr>
          </a:p>
        </p:txBody>
      </p:sp>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3"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94" name="Picture 4" descr=""/>
          <p:cNvPicPr/>
          <p:nvPr/>
        </p:nvPicPr>
        <p:blipFill>
          <a:blip r:embed="rId1"/>
          <a:srcRect l="0" t="0" r="0" b="5492"/>
          <a:stretch/>
        </p:blipFill>
        <p:spPr>
          <a:xfrm>
            <a:off x="0" y="0"/>
            <a:ext cx="18287640" cy="8187480"/>
          </a:xfrm>
          <a:prstGeom prst="rect">
            <a:avLst/>
          </a:prstGeom>
          <a:ln>
            <a:noFill/>
          </a:ln>
        </p:spPr>
      </p:pic>
      <p:sp>
        <p:nvSpPr>
          <p:cNvPr id="395" name="CustomShape 2"/>
          <p:cNvSpPr/>
          <p:nvPr/>
        </p:nvSpPr>
        <p:spPr>
          <a:xfrm>
            <a:off x="367200" y="8473320"/>
            <a:ext cx="17553600" cy="156672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Обираємо Форму №5-ПРРО "Повідомлення про надання інформації щодо кваліфікованих/удосконалених сертифікатів відкритих ключів, </a:t>
            </a:r>
            <a:endParaRPr b="0" lang="uk-UA" sz="1800" spc="-1" strike="noStrike">
              <a:solidFill>
                <a:srgbClr val="000000"/>
              </a:solidFill>
              <a:uFill>
                <a:solidFill>
                  <a:srgbClr val="ffffff"/>
                </a:solidFill>
              </a:uFill>
              <a:latin typeface="Arial"/>
            </a:endParaRPr>
          </a:p>
          <a:p>
            <a:pPr algn="ctr">
              <a:lnSpc>
                <a:spcPts val="1451"/>
              </a:lnSpc>
            </a:pPr>
            <a:r>
              <a:rPr b="0" lang="uk-UA" sz="2939" spc="-1" strike="noStrike">
                <a:solidFill>
                  <a:srgbClr val="ffffff"/>
                </a:solidFill>
                <a:uFill>
                  <a:solidFill>
                    <a:srgbClr val="ffffff"/>
                  </a:solidFill>
                </a:uFill>
                <a:latin typeface="Open Sans Bold"/>
              </a:rPr>
              <a:t>які застосовуються в ПРРО" </a:t>
            </a:r>
            <a:endParaRPr b="0" lang="uk-UA" sz="1800" spc="-1" strike="noStrike">
              <a:solidFill>
                <a:srgbClr val="000000"/>
              </a:solidFill>
              <a:uFill>
                <a:solidFill>
                  <a:srgbClr val="ffffff"/>
                </a:solidFill>
              </a:uFill>
              <a:latin typeface="Arial"/>
            </a:endParaRPr>
          </a:p>
        </p:txBody>
      </p:sp>
    </p:spTree>
  </p:cSld>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6"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397" name="Picture 4" descr=""/>
          <p:cNvPicPr/>
          <p:nvPr/>
        </p:nvPicPr>
        <p:blipFill>
          <a:blip r:embed="rId1"/>
          <a:stretch/>
        </p:blipFill>
        <p:spPr>
          <a:xfrm>
            <a:off x="496440" y="0"/>
            <a:ext cx="17294400" cy="8187480"/>
          </a:xfrm>
          <a:prstGeom prst="rect">
            <a:avLst/>
          </a:prstGeom>
          <a:ln>
            <a:noFill/>
          </a:ln>
        </p:spPr>
      </p:pic>
      <p:sp>
        <p:nvSpPr>
          <p:cNvPr id="398" name="CustomShape 2"/>
          <p:cNvSpPr/>
          <p:nvPr/>
        </p:nvSpPr>
        <p:spPr>
          <a:xfrm>
            <a:off x="2376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Вносимо необхідні дані.</a:t>
            </a:r>
            <a:endParaRPr b="0" lang="uk-UA" sz="1800" spc="-1" strike="noStrike">
              <a:solidFill>
                <a:srgbClr val="000000"/>
              </a:solidFill>
              <a:uFill>
                <a:solidFill>
                  <a:srgbClr val="ffffff"/>
                </a:solidFill>
              </a:uFill>
              <a:latin typeface="Arial"/>
            </a:endParaRPr>
          </a:p>
        </p:txBody>
      </p:sp>
    </p:spTree>
  </p:cSld>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9"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400" name="Picture 4" descr=""/>
          <p:cNvPicPr/>
          <p:nvPr/>
        </p:nvPicPr>
        <p:blipFill>
          <a:blip r:embed="rId1"/>
          <a:stretch/>
        </p:blipFill>
        <p:spPr>
          <a:xfrm>
            <a:off x="508680" y="0"/>
            <a:ext cx="17282520" cy="8187480"/>
          </a:xfrm>
          <a:prstGeom prst="rect">
            <a:avLst/>
          </a:prstGeom>
          <a:ln>
            <a:noFill/>
          </a:ln>
        </p:spPr>
      </p:pic>
      <p:sp>
        <p:nvSpPr>
          <p:cNvPr id="401" name="CustomShape 2"/>
          <p:cNvSpPr/>
          <p:nvPr/>
        </p:nvSpPr>
        <p:spPr>
          <a:xfrm>
            <a:off x="2376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Вносимо особисті дані касира, який використовуватиме ПРРО.</a:t>
            </a:r>
            <a:endParaRPr b="0" lang="uk-UA" sz="1800" spc="-1" strike="noStrike">
              <a:solidFill>
                <a:srgbClr val="000000"/>
              </a:solidFill>
              <a:uFill>
                <a:solidFill>
                  <a:srgbClr val="ffffff"/>
                </a:solidFill>
              </a:uFill>
              <a:latin typeface="Arial"/>
            </a:endParaRPr>
          </a:p>
        </p:txBody>
      </p:sp>
    </p:spTree>
  </p:cSld>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2"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403" name="Picture 4" descr=""/>
          <p:cNvPicPr/>
          <p:nvPr/>
        </p:nvPicPr>
        <p:blipFill>
          <a:blip r:embed="rId1"/>
          <a:srcRect l="0" t="0" r="0" b="4613"/>
          <a:stretch/>
        </p:blipFill>
        <p:spPr>
          <a:xfrm>
            <a:off x="-45000" y="0"/>
            <a:ext cx="18118440" cy="8187480"/>
          </a:xfrm>
          <a:prstGeom prst="rect">
            <a:avLst/>
          </a:prstGeom>
          <a:ln>
            <a:noFill/>
          </a:ln>
        </p:spPr>
      </p:pic>
      <p:sp>
        <p:nvSpPr>
          <p:cNvPr id="404" name="CustomShape 2"/>
          <p:cNvSpPr/>
          <p:nvPr/>
        </p:nvSpPr>
        <p:spPr>
          <a:xfrm>
            <a:off x="2376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Вносимо дані ІПН касира.</a:t>
            </a:r>
            <a:endParaRPr b="0" lang="uk-UA" sz="1800" spc="-1" strike="noStrike">
              <a:solidFill>
                <a:srgbClr val="000000"/>
              </a:solidFill>
              <a:uFill>
                <a:solidFill>
                  <a:srgbClr val="ffffff"/>
                </a:solidFill>
              </a:uFill>
              <a:latin typeface="Arial"/>
            </a:endParaRPr>
          </a:p>
        </p:txBody>
      </p:sp>
    </p:spTree>
  </p:cSld>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5"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406" name="Picture 4" descr=""/>
          <p:cNvPicPr/>
          <p:nvPr/>
        </p:nvPicPr>
        <p:blipFill>
          <a:blip r:embed="rId1"/>
          <a:srcRect l="1140" t="0" r="28660" b="7511"/>
          <a:stretch/>
        </p:blipFill>
        <p:spPr>
          <a:xfrm>
            <a:off x="0" y="0"/>
            <a:ext cx="10715400" cy="7852680"/>
          </a:xfrm>
          <a:prstGeom prst="rect">
            <a:avLst/>
          </a:prstGeom>
          <a:ln>
            <a:noFill/>
          </a:ln>
        </p:spPr>
      </p:pic>
      <p:pic>
        <p:nvPicPr>
          <p:cNvPr id="407" name="Picture 5" descr=""/>
          <p:cNvPicPr/>
          <p:nvPr/>
        </p:nvPicPr>
        <p:blipFill>
          <a:blip r:embed="rId2"/>
          <a:stretch/>
        </p:blipFill>
        <p:spPr>
          <a:xfrm>
            <a:off x="6900480" y="2472840"/>
            <a:ext cx="10227600" cy="5714640"/>
          </a:xfrm>
          <a:prstGeom prst="rect">
            <a:avLst/>
          </a:prstGeom>
          <a:ln>
            <a:noFill/>
          </a:ln>
        </p:spPr>
      </p:pic>
      <p:sp>
        <p:nvSpPr>
          <p:cNvPr id="408" name="CustomShape 2"/>
          <p:cNvSpPr/>
          <p:nvPr/>
        </p:nvSpPr>
        <p:spPr>
          <a:xfrm>
            <a:off x="2376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Додаємо цифровий ключ.</a:t>
            </a:r>
            <a:endParaRPr b="0" lang="uk-UA" sz="1800" spc="-1" strike="noStrike">
              <a:solidFill>
                <a:srgbClr val="000000"/>
              </a:solidFill>
              <a:uFill>
                <a:solidFill>
                  <a:srgbClr val="ffffff"/>
                </a:solidFill>
              </a:uFill>
              <a:latin typeface="Arial"/>
            </a:endParaRPr>
          </a:p>
        </p:txBody>
      </p:sp>
    </p:spTree>
  </p:cSld>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9"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410" name="Picture 4" descr=""/>
          <p:cNvPicPr/>
          <p:nvPr/>
        </p:nvPicPr>
        <p:blipFill>
          <a:blip r:embed="rId1"/>
          <a:srcRect l="0" t="0" r="0" b="5432"/>
          <a:stretch/>
        </p:blipFill>
        <p:spPr>
          <a:xfrm>
            <a:off x="0" y="0"/>
            <a:ext cx="18287640" cy="8187480"/>
          </a:xfrm>
          <a:prstGeom prst="rect">
            <a:avLst/>
          </a:prstGeom>
          <a:ln>
            <a:noFill/>
          </a:ln>
        </p:spPr>
      </p:pic>
      <p:sp>
        <p:nvSpPr>
          <p:cNvPr id="411" name="CustomShape 2"/>
          <p:cNvSpPr/>
          <p:nvPr/>
        </p:nvSpPr>
        <p:spPr>
          <a:xfrm>
            <a:off x="2376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У графі він матиме наступний вигляд.</a:t>
            </a:r>
            <a:endParaRPr b="0" lang="uk-UA" sz="1800" spc="-1" strike="noStrike">
              <a:solidFill>
                <a:srgbClr val="000000"/>
              </a:solidFill>
              <a:uFill>
                <a:solidFill>
                  <a:srgbClr val="ffffff"/>
                </a:solidFill>
              </a:uFill>
              <a:latin typeface="Arial"/>
            </a:endParaRPr>
          </a:p>
        </p:txBody>
      </p:sp>
    </p:spTree>
  </p:cSld>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2"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413" name="Picture 4" descr=""/>
          <p:cNvPicPr/>
          <p:nvPr/>
        </p:nvPicPr>
        <p:blipFill>
          <a:blip r:embed="rId1"/>
          <a:srcRect l="0" t="0" r="0" b="5497"/>
          <a:stretch/>
        </p:blipFill>
        <p:spPr>
          <a:xfrm>
            <a:off x="0" y="0"/>
            <a:ext cx="18287640" cy="8187480"/>
          </a:xfrm>
          <a:prstGeom prst="rect">
            <a:avLst/>
          </a:prstGeom>
          <a:ln>
            <a:noFill/>
          </a:ln>
        </p:spPr>
      </p:pic>
      <p:sp>
        <p:nvSpPr>
          <p:cNvPr id="414" name="CustomShape 2"/>
          <p:cNvSpPr/>
          <p:nvPr/>
        </p:nvSpPr>
        <p:spPr>
          <a:xfrm>
            <a:off x="2376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Обираємо тип підпису - "касир".</a:t>
            </a:r>
            <a:endParaRPr b="0" lang="uk-UA" sz="1800" spc="-1" strike="noStrike">
              <a:solidFill>
                <a:srgbClr val="000000"/>
              </a:solidFill>
              <a:uFill>
                <a:solidFill>
                  <a:srgbClr val="ffffff"/>
                </a:solidFill>
              </a:uFill>
              <a:latin typeface="Arial"/>
            </a:endParaRPr>
          </a:p>
        </p:txBody>
      </p:sp>
    </p:spTree>
  </p:cSld>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5" name="CustomShape 1"/>
          <p:cNvSpPr/>
          <p:nvPr/>
        </p:nvSpPr>
        <p:spPr>
          <a:xfrm>
            <a:off x="0" y="8187840"/>
            <a:ext cx="18287640" cy="4622040"/>
          </a:xfrm>
          <a:custGeom>
            <a:avLst/>
            <a:gdLst/>
            <a:ahLst/>
            <a:rect l="l" t="t" r="r" b="b"/>
            <a:pathLst>
              <a:path w="6186311" h="1563664">
                <a:moveTo>
                  <a:pt x="0" y="0"/>
                </a:moveTo>
                <a:lnTo>
                  <a:pt x="6186311" y="0"/>
                </a:lnTo>
                <a:lnTo>
                  <a:pt x="6186311" y="1563664"/>
                </a:lnTo>
                <a:lnTo>
                  <a:pt x="0" y="1563664"/>
                </a:lnTo>
                <a:close/>
              </a:path>
            </a:pathLst>
          </a:custGeom>
          <a:solidFill>
            <a:srgbClr val="0e71b9"/>
          </a:solidFill>
          <a:ln>
            <a:noFill/>
          </a:ln>
        </p:spPr>
        <p:style>
          <a:lnRef idx="0"/>
          <a:fillRef idx="0"/>
          <a:effectRef idx="0"/>
          <a:fontRef idx="minor"/>
        </p:style>
      </p:sp>
      <p:pic>
        <p:nvPicPr>
          <p:cNvPr id="416" name="Picture 4" descr=""/>
          <p:cNvPicPr/>
          <p:nvPr/>
        </p:nvPicPr>
        <p:blipFill>
          <a:blip r:embed="rId1"/>
          <a:stretch/>
        </p:blipFill>
        <p:spPr>
          <a:xfrm>
            <a:off x="0" y="2721960"/>
            <a:ext cx="18287640" cy="3143880"/>
          </a:xfrm>
          <a:prstGeom prst="rect">
            <a:avLst/>
          </a:prstGeom>
          <a:ln>
            <a:noFill/>
          </a:ln>
        </p:spPr>
      </p:pic>
      <p:sp>
        <p:nvSpPr>
          <p:cNvPr id="417" name="CustomShape 2"/>
          <p:cNvSpPr/>
          <p:nvPr/>
        </p:nvSpPr>
        <p:spPr>
          <a:xfrm>
            <a:off x="367200" y="8758440"/>
            <a:ext cx="17553600" cy="522000"/>
          </a:xfrm>
          <a:prstGeom prst="rect">
            <a:avLst/>
          </a:prstGeom>
          <a:noFill/>
          <a:ln>
            <a:noFill/>
          </a:ln>
        </p:spPr>
        <p:style>
          <a:lnRef idx="0"/>
          <a:fillRef idx="0"/>
          <a:effectRef idx="0"/>
          <a:fontRef idx="minor"/>
        </p:style>
        <p:txBody>
          <a:bodyPr lIns="0" rIns="0" tIns="0" bIns="0"/>
          <a:p>
            <a:pPr algn="ctr">
              <a:lnSpc>
                <a:spcPts val="1451"/>
              </a:lnSpc>
            </a:pPr>
            <a:r>
              <a:rPr b="0" lang="uk-UA" sz="2939" spc="-1" strike="noStrike">
                <a:solidFill>
                  <a:srgbClr val="ffffff"/>
                </a:solidFill>
                <a:uFill>
                  <a:solidFill>
                    <a:srgbClr val="ffffff"/>
                  </a:solidFill>
                </a:uFill>
                <a:latin typeface="Open Sans Bold"/>
              </a:rPr>
              <a:t>Перевіряємо та зберігаємо заповнену форму.</a:t>
            </a:r>
            <a:endParaRPr b="0" lang="uk-UA" sz="1800" spc="-1" strike="noStrike">
              <a:solidFill>
                <a:srgbClr val="000000"/>
              </a:solidFill>
              <a:uFill>
                <a:solidFill>
                  <a:srgbClr val="ffffff"/>
                </a:solidFill>
              </a:uFill>
              <a:latin typeface="Arial"/>
            </a:endParaRPr>
          </a:p>
        </p:txBody>
      </p:sp>
      <p:sp>
        <p:nvSpPr>
          <p:cNvPr id="418" name="CustomShape 3"/>
          <p:cNvSpPr/>
          <p:nvPr/>
        </p:nvSpPr>
        <p:spPr>
          <a:xfrm>
            <a:off x="367200" y="3426480"/>
            <a:ext cx="3716280" cy="956880"/>
          </a:xfrm>
          <a:custGeom>
            <a:avLst/>
            <a:gdLst/>
            <a:ahLst/>
            <a:rect l="l" t="t" r="r" b="b"/>
            <a:pathLst>
              <a:path w="7798526" h="2008189">
                <a:moveTo>
                  <a:pt x="7674066" y="59690"/>
                </a:moveTo>
                <a:cubicBezTo>
                  <a:pt x="7709626" y="59690"/>
                  <a:pt x="7738835" y="88900"/>
                  <a:pt x="7738835" y="124460"/>
                </a:cubicBezTo>
                <a:lnTo>
                  <a:pt x="7738835" y="1883729"/>
                </a:lnTo>
                <a:cubicBezTo>
                  <a:pt x="7738835" y="1919289"/>
                  <a:pt x="7709626" y="1948499"/>
                  <a:pt x="7674066" y="1948499"/>
                </a:cubicBezTo>
                <a:lnTo>
                  <a:pt x="124460" y="1948499"/>
                </a:lnTo>
                <a:cubicBezTo>
                  <a:pt x="88900" y="1948499"/>
                  <a:pt x="59690" y="1919289"/>
                  <a:pt x="59690" y="1883729"/>
                </a:cubicBezTo>
                <a:lnTo>
                  <a:pt x="59690" y="124460"/>
                </a:lnTo>
                <a:cubicBezTo>
                  <a:pt x="59690" y="88900"/>
                  <a:pt x="88900" y="59690"/>
                  <a:pt x="124460" y="59690"/>
                </a:cubicBezTo>
                <a:lnTo>
                  <a:pt x="7674066" y="59690"/>
                </a:lnTo>
                <a:moveTo>
                  <a:pt x="7674066" y="0"/>
                </a:moveTo>
                <a:lnTo>
                  <a:pt x="124460" y="0"/>
                </a:lnTo>
                <a:cubicBezTo>
                  <a:pt x="55880" y="0"/>
                  <a:pt x="0" y="55880"/>
                  <a:pt x="0" y="124460"/>
                </a:cubicBezTo>
                <a:lnTo>
                  <a:pt x="0" y="1883729"/>
                </a:lnTo>
                <a:cubicBezTo>
                  <a:pt x="0" y="1952309"/>
                  <a:pt x="55880" y="2008189"/>
                  <a:pt x="124460" y="2008189"/>
                </a:cubicBezTo>
                <a:lnTo>
                  <a:pt x="7674066" y="2008189"/>
                </a:lnTo>
                <a:cubicBezTo>
                  <a:pt x="7742645" y="2008189"/>
                  <a:pt x="7798526" y="1952309"/>
                  <a:pt x="7798526" y="1883729"/>
                </a:cubicBezTo>
                <a:lnTo>
                  <a:pt x="7798526" y="124460"/>
                </a:lnTo>
                <a:cubicBezTo>
                  <a:pt x="7798526" y="55880"/>
                  <a:pt x="7742645" y="0"/>
                  <a:pt x="7674066" y="0"/>
                </a:cubicBezTo>
                <a:close/>
              </a:path>
            </a:pathLst>
          </a:custGeom>
          <a:solidFill>
            <a:srgbClr val="ff1616"/>
          </a:solidFill>
          <a:ln>
            <a:noFill/>
          </a:ln>
        </p:spPr>
        <p:style>
          <a:lnRef idx="0"/>
          <a:fillRef idx="0"/>
          <a:effectRef idx="0"/>
          <a:fontRef idx="minor"/>
        </p:style>
      </p:sp>
    </p:spTree>
  </p:cSld>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19" name="Picture 2" descr=""/>
          <p:cNvPicPr/>
          <p:nvPr/>
        </p:nvPicPr>
        <p:blipFill>
          <a:blip r:embed="rId1"/>
          <a:stretch/>
        </p:blipFill>
        <p:spPr>
          <a:xfrm>
            <a:off x="5681880" y="1693800"/>
            <a:ext cx="7010280" cy="6984720"/>
          </a:xfrm>
          <a:prstGeom prst="rect">
            <a:avLst/>
          </a:prstGeom>
          <a:ln>
            <a:noFill/>
          </a:ln>
        </p:spPr>
      </p:pic>
      <p:sp>
        <p:nvSpPr>
          <p:cNvPr id="420" name="CustomShape 1"/>
          <p:cNvSpPr/>
          <p:nvPr/>
        </p:nvSpPr>
        <p:spPr>
          <a:xfrm>
            <a:off x="43200" y="43200"/>
            <a:ext cx="18287640" cy="10286640"/>
          </a:xfrm>
          <a:custGeom>
            <a:avLst/>
            <a:gdLst/>
            <a:ahLst/>
            <a:rect l="l" t="t" r="r" b="b"/>
            <a:pathLst>
              <a:path w="6186311" h="3479800">
                <a:moveTo>
                  <a:pt x="0" y="0"/>
                </a:moveTo>
                <a:lnTo>
                  <a:pt x="6186311" y="0"/>
                </a:lnTo>
                <a:lnTo>
                  <a:pt x="6186311" y="3479800"/>
                </a:lnTo>
                <a:lnTo>
                  <a:pt x="0" y="3479800"/>
                </a:lnTo>
                <a:close/>
              </a:path>
            </a:pathLst>
          </a:custGeom>
          <a:solidFill>
            <a:srgbClr val="0e71b9">
              <a:alpha val="74000"/>
            </a:srgbClr>
          </a:solidFill>
          <a:ln>
            <a:noFill/>
          </a:ln>
        </p:spPr>
        <p:style>
          <a:lnRef idx="0"/>
          <a:fillRef idx="0"/>
          <a:effectRef idx="0"/>
          <a:fontRef idx="minor"/>
        </p:style>
      </p:sp>
      <p:sp>
        <p:nvSpPr>
          <p:cNvPr id="421" name="CustomShape 2"/>
          <p:cNvSpPr/>
          <p:nvPr/>
        </p:nvSpPr>
        <p:spPr>
          <a:xfrm>
            <a:off x="1028880" y="3722040"/>
            <a:ext cx="15452280" cy="4313520"/>
          </a:xfrm>
          <a:prstGeom prst="rect">
            <a:avLst/>
          </a:prstGeom>
          <a:noFill/>
          <a:ln>
            <a:noFill/>
          </a:ln>
        </p:spPr>
        <p:style>
          <a:lnRef idx="0"/>
          <a:fillRef idx="0"/>
          <a:effectRef idx="0"/>
          <a:fontRef idx="minor"/>
        </p:style>
        <p:txBody>
          <a:bodyPr lIns="0" rIns="0" tIns="0" bIns="0"/>
          <a:p>
            <a:pPr algn="ctr">
              <a:lnSpc>
                <a:spcPts val="4789"/>
              </a:lnSpc>
            </a:pPr>
            <a:r>
              <a:rPr b="0" lang="uk-UA" sz="10450" spc="-1" strike="noStrike">
                <a:solidFill>
                  <a:srgbClr val="ffffff"/>
                </a:solidFill>
                <a:uFill>
                  <a:solidFill>
                    <a:srgbClr val="ffffff"/>
                  </a:solidFill>
                </a:uFill>
                <a:latin typeface="Roboto Bold"/>
              </a:rPr>
              <a:t>Реєстрація ПРРО: </a:t>
            </a:r>
            <a:endParaRPr b="0" lang="uk-UA" sz="1800" spc="-1" strike="noStrike">
              <a:solidFill>
                <a:srgbClr val="000000"/>
              </a:solidFill>
              <a:uFill>
                <a:solidFill>
                  <a:srgbClr val="ffffff"/>
                </a:solidFill>
              </a:uFill>
              <a:latin typeface="Arial"/>
            </a:endParaRPr>
          </a:p>
          <a:p>
            <a:pPr algn="ctr">
              <a:lnSpc>
                <a:spcPts val="3597"/>
              </a:lnSpc>
            </a:pPr>
            <a:r>
              <a:rPr b="0" lang="uk-UA" sz="7850" spc="-1" strike="noStrike">
                <a:solidFill>
                  <a:srgbClr val="ffffff"/>
                </a:solidFill>
                <a:uFill>
                  <a:solidFill>
                    <a:srgbClr val="ffffff"/>
                  </a:solidFill>
                </a:uFill>
                <a:latin typeface="Roboto Bold Italics"/>
              </a:rPr>
              <a:t>розв'язання проблемних питань</a:t>
            </a:r>
            <a:r>
              <a:rPr b="0" lang="uk-UA" sz="7850" spc="-1" strike="noStrike">
                <a:solidFill>
                  <a:srgbClr val="ffffff"/>
                </a:solidFill>
                <a:uFill>
                  <a:solidFill>
                    <a:srgbClr val="ffffff"/>
                  </a:solidFill>
                </a:uFill>
                <a:latin typeface="Roboto Bold"/>
              </a:rPr>
              <a:t> </a:t>
            </a:r>
            <a:endParaRPr b="0" lang="uk-UA" sz="1800" spc="-1" strike="noStrike">
              <a:solidFill>
                <a:srgbClr val="000000"/>
              </a:solidFill>
              <a:uFill>
                <a:solidFill>
                  <a:srgbClr val="ffffff"/>
                </a:solidFill>
              </a:uFill>
              <a:latin typeface="Arial"/>
            </a:endParaRPr>
          </a:p>
        </p:txBody>
      </p:sp>
    </p:spTree>
  </p:cSld>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22" name="Picture 2" descr=""/>
          <p:cNvPicPr/>
          <p:nvPr/>
        </p:nvPicPr>
        <p:blipFill>
          <a:blip r:embed="rId1"/>
          <a:srcRect l="8097" t="3500" r="8097" b="21076"/>
          <a:stretch/>
        </p:blipFill>
        <p:spPr>
          <a:xfrm>
            <a:off x="0" y="0"/>
            <a:ext cx="18287640" cy="10286640"/>
          </a:xfrm>
          <a:prstGeom prst="rect">
            <a:avLst/>
          </a:prstGeom>
          <a:ln>
            <a:noFill/>
          </a:ln>
        </p:spPr>
      </p:pic>
      <p:pic>
        <p:nvPicPr>
          <p:cNvPr id="423" name="Picture 3" descr=""/>
          <p:cNvPicPr/>
          <p:nvPr/>
        </p:nvPicPr>
        <p:blipFill>
          <a:blip r:embed="rId2"/>
          <a:stretch/>
        </p:blipFill>
        <p:spPr>
          <a:xfrm>
            <a:off x="4408200" y="6379920"/>
            <a:ext cx="918720" cy="936360"/>
          </a:xfrm>
          <a:prstGeom prst="rect">
            <a:avLst/>
          </a:prstGeom>
          <a:ln>
            <a:noFill/>
          </a:ln>
        </p:spPr>
      </p:pic>
      <p:sp>
        <p:nvSpPr>
          <p:cNvPr id="424" name="CustomShape 1"/>
          <p:cNvSpPr/>
          <p:nvPr/>
        </p:nvSpPr>
        <p:spPr>
          <a:xfrm>
            <a:off x="5327280" y="7316640"/>
            <a:ext cx="8332560" cy="874800"/>
          </a:xfrm>
          <a:custGeom>
            <a:avLst/>
            <a:gdLst/>
            <a:ahLst/>
            <a:rect l="l" t="t" r="r" b="b"/>
            <a:pathLst>
              <a:path w="21261423" h="2232708">
                <a:moveTo>
                  <a:pt x="21136963" y="59690"/>
                </a:moveTo>
                <a:cubicBezTo>
                  <a:pt x="21172523" y="59690"/>
                  <a:pt x="21201734" y="88900"/>
                  <a:pt x="21201734" y="124460"/>
                </a:cubicBezTo>
                <a:lnTo>
                  <a:pt x="21201734" y="2108247"/>
                </a:lnTo>
                <a:cubicBezTo>
                  <a:pt x="21201734" y="2143808"/>
                  <a:pt x="21172523" y="2173018"/>
                  <a:pt x="21136963" y="2173018"/>
                </a:cubicBezTo>
                <a:lnTo>
                  <a:pt x="124460" y="2173018"/>
                </a:lnTo>
                <a:cubicBezTo>
                  <a:pt x="88900" y="2173018"/>
                  <a:pt x="59690" y="2143808"/>
                  <a:pt x="59690" y="2108247"/>
                </a:cubicBezTo>
                <a:lnTo>
                  <a:pt x="59690" y="124460"/>
                </a:lnTo>
                <a:cubicBezTo>
                  <a:pt x="59690" y="88900"/>
                  <a:pt x="88900" y="59690"/>
                  <a:pt x="124460" y="59690"/>
                </a:cubicBezTo>
                <a:lnTo>
                  <a:pt x="21136963" y="59690"/>
                </a:lnTo>
                <a:moveTo>
                  <a:pt x="21136963" y="0"/>
                </a:moveTo>
                <a:lnTo>
                  <a:pt x="124460" y="0"/>
                </a:lnTo>
                <a:cubicBezTo>
                  <a:pt x="55880" y="0"/>
                  <a:pt x="0" y="55880"/>
                  <a:pt x="0" y="124460"/>
                </a:cubicBezTo>
                <a:lnTo>
                  <a:pt x="0" y="2108248"/>
                </a:lnTo>
                <a:cubicBezTo>
                  <a:pt x="0" y="2176828"/>
                  <a:pt x="55880" y="2232708"/>
                  <a:pt x="124460" y="2232708"/>
                </a:cubicBezTo>
                <a:lnTo>
                  <a:pt x="21136964" y="2232708"/>
                </a:lnTo>
                <a:cubicBezTo>
                  <a:pt x="21205543" y="2232708"/>
                  <a:pt x="21261423" y="2176828"/>
                  <a:pt x="21261423" y="2108248"/>
                </a:cubicBezTo>
                <a:lnTo>
                  <a:pt x="21261423" y="124460"/>
                </a:lnTo>
                <a:cubicBezTo>
                  <a:pt x="21261423" y="55880"/>
                  <a:pt x="21205543" y="0"/>
                  <a:pt x="21136963" y="0"/>
                </a:cubicBezTo>
                <a:close/>
              </a:path>
            </a:pathLst>
          </a:custGeom>
          <a:solidFill>
            <a:srgbClr val="ff1616"/>
          </a:solidFill>
          <a:ln>
            <a:noFill/>
          </a:ln>
        </p:spPr>
        <p:style>
          <a:lnRef idx="0"/>
          <a:fillRef idx="0"/>
          <a:effectRef idx="0"/>
          <a:fontRef idx="minor"/>
        </p:style>
      </p:sp>
      <p:sp>
        <p:nvSpPr>
          <p:cNvPr id="425" name="CustomShape 2"/>
          <p:cNvSpPr/>
          <p:nvPr/>
        </p:nvSpPr>
        <p:spPr>
          <a:xfrm>
            <a:off x="-1567800" y="552600"/>
            <a:ext cx="8135280" cy="907560"/>
          </a:xfrm>
          <a:prstGeom prst="rect">
            <a:avLst/>
          </a:prstGeom>
          <a:noFill/>
          <a:ln>
            <a:noFill/>
          </a:ln>
        </p:spPr>
        <p:style>
          <a:lnRef idx="0"/>
          <a:fillRef idx="0"/>
          <a:effectRef idx="0"/>
          <a:fontRef idx="minor"/>
        </p:style>
        <p:txBody>
          <a:bodyPr lIns="0" rIns="0" tIns="0" bIns="0"/>
          <a:p>
            <a:pPr algn="ctr">
              <a:lnSpc>
                <a:spcPts val="2522"/>
              </a:lnSpc>
            </a:pPr>
            <a:r>
              <a:rPr b="0" lang="uk-UA" sz="5500" spc="-1" strike="noStrike">
                <a:solidFill>
                  <a:srgbClr val="ffffff"/>
                </a:solidFill>
                <a:uFill>
                  <a:solidFill>
                    <a:srgbClr val="ffffff"/>
                  </a:solidFill>
                </a:uFill>
                <a:latin typeface="Roboto Bold"/>
              </a:rPr>
              <a:t>Випадок 1 </a:t>
            </a:r>
            <a:endParaRPr b="0" lang="uk-UA" sz="1800" spc="-1" strike="noStrike">
              <a:solidFill>
                <a:srgbClr val="000000"/>
              </a:solidFill>
              <a:uFill>
                <a:solidFill>
                  <a:srgbClr val="ffffff"/>
                </a:solidFill>
              </a:uFill>
              <a:latin typeface="Arial"/>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80" name="CustomShape 1"/>
          <p:cNvSpPr/>
          <p:nvPr/>
        </p:nvSpPr>
        <p:spPr>
          <a:xfrm>
            <a:off x="142200" y="3743640"/>
            <a:ext cx="4431600" cy="2976480"/>
          </a:xfrm>
          <a:custGeom>
            <a:avLst/>
            <a:gdLst/>
            <a:ahLst/>
            <a:rect l="l" t="t" r="r" b="b"/>
            <a:pathLst>
              <a:path w="1140663" h="766116">
                <a:moveTo>
                  <a:pt x="1016203" y="766115"/>
                </a:moveTo>
                <a:lnTo>
                  <a:pt x="124460" y="766115"/>
                </a:lnTo>
                <a:cubicBezTo>
                  <a:pt x="55880" y="766115"/>
                  <a:pt x="0" y="710235"/>
                  <a:pt x="0" y="641655"/>
                </a:cubicBezTo>
                <a:lnTo>
                  <a:pt x="0" y="124460"/>
                </a:lnTo>
                <a:cubicBezTo>
                  <a:pt x="0" y="55880"/>
                  <a:pt x="55880" y="0"/>
                  <a:pt x="124460" y="0"/>
                </a:cubicBezTo>
                <a:lnTo>
                  <a:pt x="1016203" y="0"/>
                </a:lnTo>
                <a:cubicBezTo>
                  <a:pt x="1084783" y="0"/>
                  <a:pt x="1140663" y="55880"/>
                  <a:pt x="1140663" y="124460"/>
                </a:cubicBezTo>
                <a:lnTo>
                  <a:pt x="1140663" y="641656"/>
                </a:lnTo>
                <a:cubicBezTo>
                  <a:pt x="1140663" y="710236"/>
                  <a:pt x="1084783" y="766116"/>
                  <a:pt x="1016203" y="766116"/>
                </a:cubicBezTo>
                <a:close/>
              </a:path>
            </a:pathLst>
          </a:custGeom>
          <a:solidFill>
            <a:srgbClr val="ffffff"/>
          </a:solidFill>
          <a:ln>
            <a:noFill/>
          </a:ln>
        </p:spPr>
        <p:style>
          <a:lnRef idx="0"/>
          <a:fillRef idx="0"/>
          <a:effectRef idx="0"/>
          <a:fontRef idx="minor"/>
        </p:style>
      </p:sp>
      <p:pic>
        <p:nvPicPr>
          <p:cNvPr id="81" name="Picture 4" descr=""/>
          <p:cNvPicPr/>
          <p:nvPr/>
        </p:nvPicPr>
        <p:blipFill>
          <a:blip r:embed="rId1"/>
          <a:stretch/>
        </p:blipFill>
        <p:spPr>
          <a:xfrm rot="16200000">
            <a:off x="1771920" y="3205440"/>
            <a:ext cx="946440" cy="946440"/>
          </a:xfrm>
          <a:prstGeom prst="rect">
            <a:avLst/>
          </a:prstGeom>
          <a:ln>
            <a:noFill/>
          </a:ln>
        </p:spPr>
      </p:pic>
      <p:sp>
        <p:nvSpPr>
          <p:cNvPr id="82" name="CustomShape 2"/>
          <p:cNvSpPr/>
          <p:nvPr/>
        </p:nvSpPr>
        <p:spPr>
          <a:xfrm>
            <a:off x="336960" y="4123440"/>
            <a:ext cx="3969000" cy="266508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здійсненні торгівлі продукцією власного виробництва (ризикових) підприємствами, установами і організаціями усіх форм власності, крім підприємств торгівлі та громадського харчування, у разі проведення розрахунків у касах цих підприємств, установ і організацій з оформленням прибуткових і видаткових касових ордерів та видачою відповідних квитанцій, підписаних уповноваженою особою відповідного суб'єкта господарювання</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83" name="CustomShape 3"/>
          <p:cNvSpPr/>
          <p:nvPr/>
        </p:nvSpPr>
        <p:spPr>
          <a:xfrm>
            <a:off x="1850400" y="33660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a:t>
            </a:r>
            <a:endParaRPr b="0" lang="uk-UA" sz="1800" spc="-1" strike="noStrike">
              <a:solidFill>
                <a:srgbClr val="000000"/>
              </a:solidFill>
              <a:uFill>
                <a:solidFill>
                  <a:srgbClr val="ffffff"/>
                </a:solidFill>
              </a:uFill>
              <a:latin typeface="Arial"/>
            </a:endParaRPr>
          </a:p>
        </p:txBody>
      </p:sp>
      <p:sp>
        <p:nvSpPr>
          <p:cNvPr id="84" name="CustomShape 4"/>
          <p:cNvSpPr/>
          <p:nvPr/>
        </p:nvSpPr>
        <p:spPr>
          <a:xfrm>
            <a:off x="1186560" y="1782720"/>
            <a:ext cx="15904800" cy="1057320"/>
          </a:xfrm>
          <a:prstGeom prst="rect">
            <a:avLst/>
          </a:prstGeom>
          <a:noFill/>
          <a:ln>
            <a:noFill/>
          </a:ln>
        </p:spPr>
        <p:style>
          <a:lnRef idx="0"/>
          <a:fillRef idx="0"/>
          <a:effectRef idx="0"/>
          <a:fontRef idx="minor"/>
        </p:style>
        <p:txBody>
          <a:bodyPr lIns="0" rIns="0" tIns="0" bIns="0"/>
          <a:p>
            <a:pPr algn="ctr">
              <a:lnSpc>
                <a:spcPts val="1469"/>
              </a:lnSpc>
            </a:pPr>
            <a:r>
              <a:rPr b="0" lang="uk-UA" sz="2979" spc="58" strike="noStrike">
                <a:solidFill>
                  <a:srgbClr val="14110f"/>
                </a:solidFill>
                <a:uFill>
                  <a:solidFill>
                    <a:srgbClr val="ffffff"/>
                  </a:solidFill>
                </a:uFill>
                <a:latin typeface="Roboto"/>
              </a:rPr>
              <a:t>РРО, ПРРО та РК не застосовуються</a:t>
            </a:r>
            <a:endParaRPr b="0" lang="uk-UA" sz="1800" spc="-1" strike="noStrike">
              <a:solidFill>
                <a:srgbClr val="000000"/>
              </a:solidFill>
              <a:uFill>
                <a:solidFill>
                  <a:srgbClr val="ffffff"/>
                </a:solidFill>
              </a:uFill>
              <a:latin typeface="Arial"/>
            </a:endParaRPr>
          </a:p>
          <a:p>
            <a:pPr algn="ctr">
              <a:lnSpc>
                <a:spcPts val="1469"/>
              </a:lnSpc>
            </a:pPr>
            <a:endParaRPr b="0" lang="uk-UA" sz="1800" spc="-1" strike="noStrike">
              <a:solidFill>
                <a:srgbClr val="000000"/>
              </a:solidFill>
              <a:uFill>
                <a:solidFill>
                  <a:srgbClr val="ffffff"/>
                </a:solidFill>
              </a:uFill>
              <a:latin typeface="Arial"/>
            </a:endParaRPr>
          </a:p>
        </p:txBody>
      </p:sp>
      <p:sp>
        <p:nvSpPr>
          <p:cNvPr id="85" name="CustomShape 5"/>
          <p:cNvSpPr/>
          <p:nvPr/>
        </p:nvSpPr>
        <p:spPr>
          <a:xfrm>
            <a:off x="1186560" y="626400"/>
            <a:ext cx="15904800" cy="907560"/>
          </a:xfrm>
          <a:prstGeom prst="rect">
            <a:avLst/>
          </a:prstGeom>
          <a:noFill/>
          <a:ln>
            <a:noFill/>
          </a:ln>
        </p:spPr>
        <p:style>
          <a:lnRef idx="0"/>
          <a:fillRef idx="0"/>
          <a:effectRef idx="0"/>
          <a:fontRef idx="minor"/>
        </p:style>
        <p:txBody>
          <a:bodyPr lIns="0" rIns="0" tIns="0" bIns="0"/>
          <a:p>
            <a:pPr algn="ctr">
              <a:lnSpc>
                <a:spcPts val="2522"/>
              </a:lnSpc>
            </a:pPr>
            <a:r>
              <a:rPr b="0" lang="uk-UA" sz="5500" spc="-52" strike="noStrike">
                <a:solidFill>
                  <a:srgbClr val="14110f"/>
                </a:solidFill>
                <a:uFill>
                  <a:solidFill>
                    <a:srgbClr val="ffffff"/>
                  </a:solidFill>
                </a:uFill>
                <a:latin typeface="Roboto Bold"/>
              </a:rPr>
              <a:t>ХТО </a:t>
            </a:r>
            <a:r>
              <a:rPr b="0" lang="uk-UA" sz="5500" spc="-52" strike="noStrike">
                <a:solidFill>
                  <a:srgbClr val="ff1616"/>
                </a:solidFill>
                <a:uFill>
                  <a:solidFill>
                    <a:srgbClr val="ffffff"/>
                  </a:solidFill>
                </a:uFill>
                <a:latin typeface="Roboto Bold"/>
              </a:rPr>
              <a:t>НЕ</a:t>
            </a:r>
            <a:r>
              <a:rPr b="0" lang="uk-UA" sz="5500" spc="-52" strike="noStrike">
                <a:solidFill>
                  <a:srgbClr val="14110f"/>
                </a:solidFill>
                <a:uFill>
                  <a:solidFill>
                    <a:srgbClr val="ffffff"/>
                  </a:solidFill>
                </a:uFill>
                <a:latin typeface="Roboto Bold"/>
              </a:rPr>
              <a:t> ЗАСТОСОВУЄ РРО з 1.01.2022?</a:t>
            </a:r>
            <a:endParaRPr b="0" lang="uk-UA" sz="1800" spc="-1" strike="noStrike">
              <a:solidFill>
                <a:srgbClr val="000000"/>
              </a:solidFill>
              <a:uFill>
                <a:solidFill>
                  <a:srgbClr val="ffffff"/>
                </a:solidFill>
              </a:uFill>
              <a:latin typeface="Arial"/>
            </a:endParaRPr>
          </a:p>
        </p:txBody>
      </p:sp>
      <p:sp>
        <p:nvSpPr>
          <p:cNvPr id="86" name="CustomShape 6"/>
          <p:cNvSpPr/>
          <p:nvPr/>
        </p:nvSpPr>
        <p:spPr>
          <a:xfrm>
            <a:off x="4744080" y="3803040"/>
            <a:ext cx="4236480" cy="2048760"/>
          </a:xfrm>
          <a:custGeom>
            <a:avLst/>
            <a:gdLst/>
            <a:ahLst/>
            <a:rect l="l" t="t" r="r" b="b"/>
            <a:pathLst>
              <a:path w="1490908" h="721028">
                <a:moveTo>
                  <a:pt x="1366448" y="721028"/>
                </a:moveTo>
                <a:lnTo>
                  <a:pt x="124460" y="721028"/>
                </a:lnTo>
                <a:cubicBezTo>
                  <a:pt x="55880" y="721028"/>
                  <a:pt x="0" y="665148"/>
                  <a:pt x="0" y="596568"/>
                </a:cubicBezTo>
                <a:lnTo>
                  <a:pt x="0" y="124460"/>
                </a:lnTo>
                <a:cubicBezTo>
                  <a:pt x="0" y="55880"/>
                  <a:pt x="55880" y="0"/>
                  <a:pt x="124460" y="0"/>
                </a:cubicBezTo>
                <a:lnTo>
                  <a:pt x="1366448" y="0"/>
                </a:lnTo>
                <a:cubicBezTo>
                  <a:pt x="1435028" y="0"/>
                  <a:pt x="1490908" y="55880"/>
                  <a:pt x="1490908" y="124460"/>
                </a:cubicBezTo>
                <a:lnTo>
                  <a:pt x="1490908" y="596568"/>
                </a:lnTo>
                <a:cubicBezTo>
                  <a:pt x="1490908" y="665148"/>
                  <a:pt x="1435028" y="721028"/>
                  <a:pt x="1366448" y="721028"/>
                </a:cubicBezTo>
                <a:close/>
              </a:path>
            </a:pathLst>
          </a:custGeom>
          <a:solidFill>
            <a:srgbClr val="ffffff"/>
          </a:solidFill>
          <a:ln>
            <a:noFill/>
          </a:ln>
        </p:spPr>
        <p:style>
          <a:lnRef idx="0"/>
          <a:fillRef idx="0"/>
          <a:effectRef idx="0"/>
          <a:fontRef idx="minor"/>
        </p:style>
      </p:sp>
      <p:pic>
        <p:nvPicPr>
          <p:cNvPr id="87" name="Picture 12" descr=""/>
          <p:cNvPicPr/>
          <p:nvPr/>
        </p:nvPicPr>
        <p:blipFill>
          <a:blip r:embed="rId2"/>
          <a:stretch/>
        </p:blipFill>
        <p:spPr>
          <a:xfrm rot="16200000">
            <a:off x="6341760" y="3264840"/>
            <a:ext cx="946440" cy="946440"/>
          </a:xfrm>
          <a:prstGeom prst="rect">
            <a:avLst/>
          </a:prstGeom>
          <a:ln>
            <a:noFill/>
          </a:ln>
        </p:spPr>
      </p:pic>
      <p:sp>
        <p:nvSpPr>
          <p:cNvPr id="88" name="CustomShape 7"/>
          <p:cNvSpPr/>
          <p:nvPr/>
        </p:nvSpPr>
        <p:spPr>
          <a:xfrm>
            <a:off x="4906800" y="4352040"/>
            <a:ext cx="3969000" cy="133236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продажу проїзних і перевізних документів на залізничному (крім приміського) та авіаційному транспорті з оформленням розрахункових і звітних документів та на автомобільному транспорті</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89" name="CustomShape 8"/>
          <p:cNvSpPr/>
          <p:nvPr/>
        </p:nvSpPr>
        <p:spPr>
          <a:xfrm>
            <a:off x="6479640" y="347364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3</a:t>
            </a:r>
            <a:endParaRPr b="0" lang="uk-UA" sz="1800" spc="-1" strike="noStrike">
              <a:solidFill>
                <a:srgbClr val="000000"/>
              </a:solidFill>
              <a:uFill>
                <a:solidFill>
                  <a:srgbClr val="ffffff"/>
                </a:solidFill>
              </a:uFill>
              <a:latin typeface="Arial"/>
            </a:endParaRPr>
          </a:p>
        </p:txBody>
      </p:sp>
      <p:sp>
        <p:nvSpPr>
          <p:cNvPr id="90" name="CustomShape 9"/>
          <p:cNvSpPr/>
          <p:nvPr/>
        </p:nvSpPr>
        <p:spPr>
          <a:xfrm>
            <a:off x="9139320" y="3743640"/>
            <a:ext cx="4523400" cy="2976480"/>
          </a:xfrm>
          <a:custGeom>
            <a:avLst/>
            <a:gdLst/>
            <a:ahLst/>
            <a:rect l="l" t="t" r="r" b="b"/>
            <a:pathLst>
              <a:path w="1164287" h="766116">
                <a:moveTo>
                  <a:pt x="1039827" y="766115"/>
                </a:moveTo>
                <a:lnTo>
                  <a:pt x="124460" y="766115"/>
                </a:lnTo>
                <a:cubicBezTo>
                  <a:pt x="55880" y="766115"/>
                  <a:pt x="0" y="710235"/>
                  <a:pt x="0" y="641655"/>
                </a:cubicBezTo>
                <a:lnTo>
                  <a:pt x="0" y="124460"/>
                </a:lnTo>
                <a:cubicBezTo>
                  <a:pt x="0" y="55880"/>
                  <a:pt x="55880" y="0"/>
                  <a:pt x="124460" y="0"/>
                </a:cubicBezTo>
                <a:lnTo>
                  <a:pt x="1039827" y="0"/>
                </a:lnTo>
                <a:cubicBezTo>
                  <a:pt x="1108407" y="0"/>
                  <a:pt x="1164287" y="55880"/>
                  <a:pt x="1164287" y="124460"/>
                </a:cubicBezTo>
                <a:lnTo>
                  <a:pt x="1164287" y="641656"/>
                </a:lnTo>
                <a:cubicBezTo>
                  <a:pt x="1164287" y="710236"/>
                  <a:pt x="1108407" y="766116"/>
                  <a:pt x="1039827" y="766116"/>
                </a:cubicBezTo>
                <a:close/>
              </a:path>
            </a:pathLst>
          </a:custGeom>
          <a:solidFill>
            <a:srgbClr val="ffffff"/>
          </a:solidFill>
          <a:ln>
            <a:noFill/>
          </a:ln>
        </p:spPr>
        <p:style>
          <a:lnRef idx="0"/>
          <a:fillRef idx="0"/>
          <a:effectRef idx="0"/>
          <a:fontRef idx="minor"/>
        </p:style>
      </p:sp>
      <p:pic>
        <p:nvPicPr>
          <p:cNvPr id="91" name="Picture 17" descr=""/>
          <p:cNvPicPr/>
          <p:nvPr/>
        </p:nvPicPr>
        <p:blipFill>
          <a:blip r:embed="rId3"/>
          <a:stretch/>
        </p:blipFill>
        <p:spPr>
          <a:xfrm rot="16200000">
            <a:off x="10860840" y="3205440"/>
            <a:ext cx="946440" cy="946440"/>
          </a:xfrm>
          <a:prstGeom prst="rect">
            <a:avLst/>
          </a:prstGeom>
          <a:ln>
            <a:noFill/>
          </a:ln>
        </p:spPr>
      </p:pic>
      <p:sp>
        <p:nvSpPr>
          <p:cNvPr id="92" name="CustomShape 10"/>
          <p:cNvSpPr/>
          <p:nvPr/>
        </p:nvSpPr>
        <p:spPr>
          <a:xfrm>
            <a:off x="9425880" y="4123440"/>
            <a:ext cx="3969000" cy="17766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продажу води, молока, квасу, олії та живої риби з автоцистерн, цистерн, бочок та бідонів; страв та безалкогольних напоїв у їдальнях і буфетах загальноосвітніх навчальних закладів і професійно- технічних навчальних закладів під час навчального процесу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93" name="CustomShape 11"/>
          <p:cNvSpPr/>
          <p:nvPr/>
        </p:nvSpPr>
        <p:spPr>
          <a:xfrm>
            <a:off x="10999080" y="341424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5</a:t>
            </a:r>
            <a:endParaRPr b="0" lang="uk-UA" sz="1800" spc="-1" strike="noStrike">
              <a:solidFill>
                <a:srgbClr val="000000"/>
              </a:solidFill>
              <a:uFill>
                <a:solidFill>
                  <a:srgbClr val="ffffff"/>
                </a:solidFill>
              </a:uFill>
              <a:latin typeface="Arial"/>
            </a:endParaRPr>
          </a:p>
        </p:txBody>
      </p:sp>
      <p:sp>
        <p:nvSpPr>
          <p:cNvPr id="94" name="CustomShape 12"/>
          <p:cNvSpPr/>
          <p:nvPr/>
        </p:nvSpPr>
        <p:spPr>
          <a:xfrm>
            <a:off x="13705200" y="6099480"/>
            <a:ext cx="4347360" cy="1849320"/>
          </a:xfrm>
          <a:custGeom>
            <a:avLst/>
            <a:gdLst/>
            <a:ahLst/>
            <a:rect l="l" t="t" r="r" b="b"/>
            <a:pathLst>
              <a:path w="1552184" h="660400">
                <a:moveTo>
                  <a:pt x="1427724" y="660400"/>
                </a:moveTo>
                <a:lnTo>
                  <a:pt x="124460" y="660400"/>
                </a:lnTo>
                <a:cubicBezTo>
                  <a:pt x="55880" y="660400"/>
                  <a:pt x="0" y="604520"/>
                  <a:pt x="0" y="535940"/>
                </a:cubicBezTo>
                <a:lnTo>
                  <a:pt x="0" y="124460"/>
                </a:lnTo>
                <a:cubicBezTo>
                  <a:pt x="0" y="55880"/>
                  <a:pt x="55880" y="0"/>
                  <a:pt x="124460" y="0"/>
                </a:cubicBezTo>
                <a:lnTo>
                  <a:pt x="1427724" y="0"/>
                </a:lnTo>
                <a:cubicBezTo>
                  <a:pt x="1496304" y="0"/>
                  <a:pt x="1552184" y="55880"/>
                  <a:pt x="1552184" y="124460"/>
                </a:cubicBezTo>
                <a:lnTo>
                  <a:pt x="1552184" y="535940"/>
                </a:lnTo>
                <a:cubicBezTo>
                  <a:pt x="1552184" y="604520"/>
                  <a:pt x="1496304" y="660400"/>
                  <a:pt x="1427724" y="660400"/>
                </a:cubicBezTo>
                <a:close/>
              </a:path>
            </a:pathLst>
          </a:custGeom>
          <a:solidFill>
            <a:srgbClr val="ffffff"/>
          </a:solidFill>
          <a:ln>
            <a:noFill/>
          </a:ln>
        </p:spPr>
        <p:style>
          <a:lnRef idx="0"/>
          <a:fillRef idx="0"/>
          <a:effectRef idx="0"/>
          <a:fontRef idx="minor"/>
        </p:style>
      </p:sp>
      <p:pic>
        <p:nvPicPr>
          <p:cNvPr id="95" name="Picture 22" descr=""/>
          <p:cNvPicPr/>
          <p:nvPr/>
        </p:nvPicPr>
        <p:blipFill>
          <a:blip r:embed="rId4"/>
          <a:stretch/>
        </p:blipFill>
        <p:spPr>
          <a:xfrm rot="16200000">
            <a:off x="15426720" y="5561280"/>
            <a:ext cx="946440" cy="946440"/>
          </a:xfrm>
          <a:prstGeom prst="rect">
            <a:avLst/>
          </a:prstGeom>
          <a:ln>
            <a:noFill/>
          </a:ln>
        </p:spPr>
      </p:pic>
      <p:sp>
        <p:nvSpPr>
          <p:cNvPr id="96" name="CustomShape 13"/>
          <p:cNvSpPr/>
          <p:nvPr/>
        </p:nvSpPr>
        <p:spPr>
          <a:xfrm>
            <a:off x="13991760" y="647892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якщо в місці отримання товарів (надання послуг) операції з розрахунків у готівковій формі не здійснюються (склади, місця зберігання товарів, оптова торгівля тощо)</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97" name="CustomShape 14"/>
          <p:cNvSpPr/>
          <p:nvPr/>
        </p:nvSpPr>
        <p:spPr>
          <a:xfrm>
            <a:off x="15564960" y="57697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8</a:t>
            </a:r>
            <a:endParaRPr b="0" lang="uk-UA" sz="1800" spc="-1" strike="noStrike">
              <a:solidFill>
                <a:srgbClr val="000000"/>
              </a:solidFill>
              <a:uFill>
                <a:solidFill>
                  <a:srgbClr val="ffffff"/>
                </a:solidFill>
              </a:uFill>
              <a:latin typeface="Arial"/>
            </a:endParaRPr>
          </a:p>
        </p:txBody>
      </p:sp>
      <p:sp>
        <p:nvSpPr>
          <p:cNvPr id="98" name="CustomShape 15"/>
          <p:cNvSpPr/>
          <p:nvPr/>
        </p:nvSpPr>
        <p:spPr>
          <a:xfrm>
            <a:off x="336960" y="7102080"/>
            <a:ext cx="4246200" cy="2408400"/>
          </a:xfrm>
          <a:custGeom>
            <a:avLst/>
            <a:gdLst/>
            <a:ahLst/>
            <a:rect l="l" t="t" r="r" b="b"/>
            <a:pathLst>
              <a:path w="1164287" h="660400">
                <a:moveTo>
                  <a:pt x="1039827" y="660400"/>
                </a:moveTo>
                <a:lnTo>
                  <a:pt x="124460" y="660400"/>
                </a:lnTo>
                <a:cubicBezTo>
                  <a:pt x="55880" y="660400"/>
                  <a:pt x="0" y="604520"/>
                  <a:pt x="0" y="535940"/>
                </a:cubicBezTo>
                <a:lnTo>
                  <a:pt x="0" y="124460"/>
                </a:lnTo>
                <a:cubicBezTo>
                  <a:pt x="0" y="55880"/>
                  <a:pt x="55880" y="0"/>
                  <a:pt x="124460" y="0"/>
                </a:cubicBezTo>
                <a:lnTo>
                  <a:pt x="1039827" y="0"/>
                </a:lnTo>
                <a:cubicBezTo>
                  <a:pt x="1108407" y="0"/>
                  <a:pt x="1164287" y="55880"/>
                  <a:pt x="1164287" y="124460"/>
                </a:cubicBezTo>
                <a:lnTo>
                  <a:pt x="1164287" y="535940"/>
                </a:lnTo>
                <a:cubicBezTo>
                  <a:pt x="1164287" y="604520"/>
                  <a:pt x="1108407" y="660400"/>
                  <a:pt x="1039827" y="660400"/>
                </a:cubicBezTo>
                <a:close/>
              </a:path>
            </a:pathLst>
          </a:custGeom>
          <a:solidFill>
            <a:srgbClr val="ffffff"/>
          </a:solidFill>
          <a:ln>
            <a:noFill/>
          </a:ln>
        </p:spPr>
        <p:style>
          <a:lnRef idx="0"/>
          <a:fillRef idx="0"/>
          <a:effectRef idx="0"/>
          <a:fontRef idx="minor"/>
        </p:style>
      </p:sp>
      <p:pic>
        <p:nvPicPr>
          <p:cNvPr id="99" name="Picture 27" descr=""/>
          <p:cNvPicPr/>
          <p:nvPr/>
        </p:nvPicPr>
        <p:blipFill>
          <a:blip r:embed="rId5"/>
          <a:stretch/>
        </p:blipFill>
        <p:spPr>
          <a:xfrm rot="16200000">
            <a:off x="1977480" y="6582960"/>
            <a:ext cx="946440" cy="946440"/>
          </a:xfrm>
          <a:prstGeom prst="rect">
            <a:avLst/>
          </a:prstGeom>
          <a:ln>
            <a:noFill/>
          </a:ln>
        </p:spPr>
      </p:pic>
      <p:sp>
        <p:nvSpPr>
          <p:cNvPr id="100" name="CustomShape 16"/>
          <p:cNvSpPr/>
          <p:nvPr/>
        </p:nvSpPr>
        <p:spPr>
          <a:xfrm>
            <a:off x="419400" y="777852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виконанні банківських операцій, крім: операцій з торгівлі валютними цінностями в готівковій формі, якщо такі операції виконуються не в касах банків</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01" name="CustomShape 17"/>
          <p:cNvSpPr/>
          <p:nvPr/>
        </p:nvSpPr>
        <p:spPr>
          <a:xfrm>
            <a:off x="2115360" y="67914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2</a:t>
            </a:r>
            <a:endParaRPr b="0" lang="uk-UA" sz="1800" spc="-1" strike="noStrike">
              <a:solidFill>
                <a:srgbClr val="000000"/>
              </a:solidFill>
              <a:uFill>
                <a:solidFill>
                  <a:srgbClr val="ffffff"/>
                </a:solidFill>
              </a:uFill>
              <a:latin typeface="Arial"/>
            </a:endParaRPr>
          </a:p>
        </p:txBody>
      </p:sp>
      <p:sp>
        <p:nvSpPr>
          <p:cNvPr id="102" name="CustomShape 18"/>
          <p:cNvSpPr/>
          <p:nvPr/>
        </p:nvSpPr>
        <p:spPr>
          <a:xfrm>
            <a:off x="13862880" y="3730680"/>
            <a:ext cx="4227120" cy="1787400"/>
          </a:xfrm>
          <a:custGeom>
            <a:avLst/>
            <a:gdLst/>
            <a:ahLst/>
            <a:rect l="l" t="t" r="r" b="b"/>
            <a:pathLst>
              <a:path w="1561713" h="660400">
                <a:moveTo>
                  <a:pt x="1437253" y="660400"/>
                </a:moveTo>
                <a:lnTo>
                  <a:pt x="124460" y="660400"/>
                </a:lnTo>
                <a:cubicBezTo>
                  <a:pt x="55880" y="660400"/>
                  <a:pt x="0" y="604520"/>
                  <a:pt x="0" y="535940"/>
                </a:cubicBezTo>
                <a:lnTo>
                  <a:pt x="0" y="124460"/>
                </a:lnTo>
                <a:cubicBezTo>
                  <a:pt x="0" y="55880"/>
                  <a:pt x="55880" y="0"/>
                  <a:pt x="124460" y="0"/>
                </a:cubicBezTo>
                <a:lnTo>
                  <a:pt x="1437253" y="0"/>
                </a:lnTo>
                <a:cubicBezTo>
                  <a:pt x="1505833" y="0"/>
                  <a:pt x="1561713" y="55880"/>
                  <a:pt x="1561713" y="124460"/>
                </a:cubicBezTo>
                <a:lnTo>
                  <a:pt x="1561713" y="535940"/>
                </a:lnTo>
                <a:cubicBezTo>
                  <a:pt x="1561713" y="604520"/>
                  <a:pt x="1505833" y="660400"/>
                  <a:pt x="1437253" y="660400"/>
                </a:cubicBezTo>
                <a:close/>
              </a:path>
            </a:pathLst>
          </a:custGeom>
          <a:solidFill>
            <a:srgbClr val="ffffff"/>
          </a:solidFill>
          <a:ln>
            <a:noFill/>
          </a:ln>
        </p:spPr>
        <p:style>
          <a:lnRef idx="0"/>
          <a:fillRef idx="0"/>
          <a:effectRef idx="0"/>
          <a:fontRef idx="minor"/>
        </p:style>
      </p:sp>
      <p:pic>
        <p:nvPicPr>
          <p:cNvPr id="103" name="Picture 32" descr=""/>
          <p:cNvPicPr/>
          <p:nvPr/>
        </p:nvPicPr>
        <p:blipFill>
          <a:blip r:embed="rId6"/>
          <a:stretch/>
        </p:blipFill>
        <p:spPr>
          <a:xfrm rot="16200000">
            <a:off x="15460200" y="3112920"/>
            <a:ext cx="946440" cy="946440"/>
          </a:xfrm>
          <a:prstGeom prst="rect">
            <a:avLst/>
          </a:prstGeom>
          <a:ln>
            <a:noFill/>
          </a:ln>
        </p:spPr>
      </p:pic>
      <p:sp>
        <p:nvSpPr>
          <p:cNvPr id="104" name="CustomShape 19"/>
          <p:cNvSpPr/>
          <p:nvPr/>
        </p:nvSpPr>
        <p:spPr>
          <a:xfrm>
            <a:off x="13996440" y="4331160"/>
            <a:ext cx="3969000" cy="88812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продажу товарів (наданні послуг) платниками єдиного податку (фізичними особами - підприємцями) згідно ПКУ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05" name="CustomShape 20"/>
          <p:cNvSpPr/>
          <p:nvPr/>
        </p:nvSpPr>
        <p:spPr>
          <a:xfrm>
            <a:off x="15598080" y="33213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7</a:t>
            </a:r>
            <a:endParaRPr b="0" lang="uk-UA" sz="1800" spc="-1" strike="noStrike">
              <a:solidFill>
                <a:srgbClr val="000000"/>
              </a:solidFill>
              <a:uFill>
                <a:solidFill>
                  <a:srgbClr val="ffffff"/>
                </a:solidFill>
              </a:uFill>
              <a:latin typeface="Arial"/>
            </a:endParaRPr>
          </a:p>
        </p:txBody>
      </p:sp>
      <p:sp>
        <p:nvSpPr>
          <p:cNvPr id="106" name="CustomShape 21"/>
          <p:cNvSpPr/>
          <p:nvPr/>
        </p:nvSpPr>
        <p:spPr>
          <a:xfrm>
            <a:off x="9148680" y="6989760"/>
            <a:ext cx="4523400" cy="2976480"/>
          </a:xfrm>
          <a:custGeom>
            <a:avLst/>
            <a:gdLst/>
            <a:ahLst/>
            <a:rect l="l" t="t" r="r" b="b"/>
            <a:pathLst>
              <a:path w="1164287" h="766116">
                <a:moveTo>
                  <a:pt x="1039827" y="766115"/>
                </a:moveTo>
                <a:lnTo>
                  <a:pt x="124460" y="766115"/>
                </a:lnTo>
                <a:cubicBezTo>
                  <a:pt x="55880" y="766115"/>
                  <a:pt x="0" y="710235"/>
                  <a:pt x="0" y="641655"/>
                </a:cubicBezTo>
                <a:lnTo>
                  <a:pt x="0" y="124460"/>
                </a:lnTo>
                <a:cubicBezTo>
                  <a:pt x="0" y="55880"/>
                  <a:pt x="55880" y="0"/>
                  <a:pt x="124460" y="0"/>
                </a:cubicBezTo>
                <a:lnTo>
                  <a:pt x="1039827" y="0"/>
                </a:lnTo>
                <a:cubicBezTo>
                  <a:pt x="1108407" y="0"/>
                  <a:pt x="1164287" y="55880"/>
                  <a:pt x="1164287" y="124460"/>
                </a:cubicBezTo>
                <a:lnTo>
                  <a:pt x="1164287" y="641656"/>
                </a:lnTo>
                <a:cubicBezTo>
                  <a:pt x="1164287" y="710236"/>
                  <a:pt x="1108407" y="766116"/>
                  <a:pt x="1039827" y="766116"/>
                </a:cubicBezTo>
                <a:close/>
              </a:path>
            </a:pathLst>
          </a:custGeom>
          <a:solidFill>
            <a:srgbClr val="ffffff"/>
          </a:solidFill>
          <a:ln>
            <a:noFill/>
          </a:ln>
        </p:spPr>
        <p:style>
          <a:lnRef idx="0"/>
          <a:fillRef idx="0"/>
          <a:effectRef idx="0"/>
          <a:fontRef idx="minor"/>
        </p:style>
      </p:sp>
      <p:pic>
        <p:nvPicPr>
          <p:cNvPr id="107" name="Picture 37" descr=""/>
          <p:cNvPicPr/>
          <p:nvPr/>
        </p:nvPicPr>
        <p:blipFill>
          <a:blip r:embed="rId7"/>
          <a:stretch/>
        </p:blipFill>
        <p:spPr>
          <a:xfrm rot="16200000">
            <a:off x="10870560" y="6451560"/>
            <a:ext cx="946440" cy="946440"/>
          </a:xfrm>
          <a:prstGeom prst="rect">
            <a:avLst/>
          </a:prstGeom>
          <a:ln>
            <a:noFill/>
          </a:ln>
        </p:spPr>
      </p:pic>
      <p:sp>
        <p:nvSpPr>
          <p:cNvPr id="108" name="CustomShape 22"/>
          <p:cNvSpPr/>
          <p:nvPr/>
        </p:nvSpPr>
        <p:spPr>
          <a:xfrm>
            <a:off x="9435600" y="7369200"/>
            <a:ext cx="3969000" cy="266508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продажу у кіосках, з лотків та розносок газет, журналів та інших видань, листівок, конвертів, знаків поштової оплати, якщо питома вага такої продукції становить понад 50 відсотків загального товарообігу за відсутності продажу підакцизних товарів та технічно складних побутових товарів, що підлягають гарантійному ремонту, лікарських засобів, виробів медичного призначення, а також при продажу жетонів та проїзних квитків у касах метрополітену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09" name="CustomShape 23"/>
          <p:cNvSpPr/>
          <p:nvPr/>
        </p:nvSpPr>
        <p:spPr>
          <a:xfrm>
            <a:off x="11008440" y="66603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6</a:t>
            </a:r>
            <a:endParaRPr b="0" lang="uk-UA" sz="1800" spc="-1" strike="noStrike">
              <a:solidFill>
                <a:srgbClr val="000000"/>
              </a:solidFill>
              <a:uFill>
                <a:solidFill>
                  <a:srgbClr val="ffffff"/>
                </a:solidFill>
              </a:uFill>
              <a:latin typeface="Arial"/>
            </a:endParaRPr>
          </a:p>
        </p:txBody>
      </p:sp>
      <p:sp>
        <p:nvSpPr>
          <p:cNvPr id="110" name="CustomShape 24"/>
          <p:cNvSpPr/>
          <p:nvPr/>
        </p:nvSpPr>
        <p:spPr>
          <a:xfrm>
            <a:off x="13663080" y="8326080"/>
            <a:ext cx="4431600" cy="1814400"/>
          </a:xfrm>
          <a:custGeom>
            <a:avLst/>
            <a:gdLst/>
            <a:ahLst/>
            <a:rect l="l" t="t" r="r" b="b"/>
            <a:pathLst>
              <a:path w="1612795" h="660400">
                <a:moveTo>
                  <a:pt x="1488335" y="660400"/>
                </a:moveTo>
                <a:lnTo>
                  <a:pt x="124460" y="660400"/>
                </a:lnTo>
                <a:cubicBezTo>
                  <a:pt x="55880" y="660400"/>
                  <a:pt x="0" y="604520"/>
                  <a:pt x="0" y="535940"/>
                </a:cubicBezTo>
                <a:lnTo>
                  <a:pt x="0" y="124460"/>
                </a:lnTo>
                <a:cubicBezTo>
                  <a:pt x="0" y="55880"/>
                  <a:pt x="55880" y="0"/>
                  <a:pt x="124460" y="0"/>
                </a:cubicBezTo>
                <a:lnTo>
                  <a:pt x="1488335" y="0"/>
                </a:lnTo>
                <a:cubicBezTo>
                  <a:pt x="1556915" y="0"/>
                  <a:pt x="1612795" y="55880"/>
                  <a:pt x="1612795" y="124460"/>
                </a:cubicBezTo>
                <a:lnTo>
                  <a:pt x="1612795" y="535940"/>
                </a:lnTo>
                <a:cubicBezTo>
                  <a:pt x="1612795" y="604520"/>
                  <a:pt x="1556915" y="660400"/>
                  <a:pt x="1488335" y="660400"/>
                </a:cubicBezTo>
                <a:close/>
              </a:path>
            </a:pathLst>
          </a:custGeom>
          <a:solidFill>
            <a:srgbClr val="ffffff"/>
          </a:solidFill>
          <a:ln>
            <a:noFill/>
          </a:ln>
        </p:spPr>
        <p:style>
          <a:lnRef idx="0"/>
          <a:fillRef idx="0"/>
          <a:effectRef idx="0"/>
          <a:fontRef idx="minor"/>
        </p:style>
      </p:sp>
      <p:pic>
        <p:nvPicPr>
          <p:cNvPr id="111" name="Picture 42" descr=""/>
          <p:cNvPicPr/>
          <p:nvPr/>
        </p:nvPicPr>
        <p:blipFill>
          <a:blip r:embed="rId8"/>
          <a:stretch/>
        </p:blipFill>
        <p:spPr>
          <a:xfrm rot="16200000">
            <a:off x="15384600" y="7787880"/>
            <a:ext cx="946440" cy="946440"/>
          </a:xfrm>
          <a:prstGeom prst="rect">
            <a:avLst/>
          </a:prstGeom>
          <a:ln>
            <a:noFill/>
          </a:ln>
        </p:spPr>
      </p:pic>
      <p:sp>
        <p:nvSpPr>
          <p:cNvPr id="112" name="CustomShape 25"/>
          <p:cNvSpPr/>
          <p:nvPr/>
        </p:nvSpPr>
        <p:spPr>
          <a:xfrm>
            <a:off x="13949640" y="8705880"/>
            <a:ext cx="3969000" cy="133236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здійсненні розрахунків за послуги у разі проведення таких розрахунків виключно за допомогою банківських систем дистанційного обслуговування та/або сервісів переказу коштів</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13" name="CustomShape 26"/>
          <p:cNvSpPr/>
          <p:nvPr/>
        </p:nvSpPr>
        <p:spPr>
          <a:xfrm>
            <a:off x="15522840" y="799668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9</a:t>
            </a:r>
            <a:endParaRPr b="0" lang="uk-UA" sz="1800" spc="-1" strike="noStrike">
              <a:solidFill>
                <a:srgbClr val="000000"/>
              </a:solidFill>
              <a:uFill>
                <a:solidFill>
                  <a:srgbClr val="ffffff"/>
                </a:solidFill>
              </a:uFill>
              <a:latin typeface="Arial"/>
            </a:endParaRPr>
          </a:p>
        </p:txBody>
      </p:sp>
      <p:sp>
        <p:nvSpPr>
          <p:cNvPr id="114" name="CustomShape 27"/>
          <p:cNvSpPr/>
          <p:nvPr/>
        </p:nvSpPr>
        <p:spPr>
          <a:xfrm>
            <a:off x="4744080" y="6711840"/>
            <a:ext cx="4227120" cy="2334960"/>
          </a:xfrm>
          <a:custGeom>
            <a:avLst/>
            <a:gdLst/>
            <a:ahLst/>
            <a:rect l="l" t="t" r="r" b="b"/>
            <a:pathLst>
              <a:path w="1243014" h="686627">
                <a:moveTo>
                  <a:pt x="1118554" y="686627"/>
                </a:moveTo>
                <a:lnTo>
                  <a:pt x="124460" y="686627"/>
                </a:lnTo>
                <a:cubicBezTo>
                  <a:pt x="55880" y="686627"/>
                  <a:pt x="0" y="630747"/>
                  <a:pt x="0" y="562167"/>
                </a:cubicBezTo>
                <a:lnTo>
                  <a:pt x="0" y="124460"/>
                </a:lnTo>
                <a:cubicBezTo>
                  <a:pt x="0" y="55880"/>
                  <a:pt x="55880" y="0"/>
                  <a:pt x="124460" y="0"/>
                </a:cubicBezTo>
                <a:lnTo>
                  <a:pt x="1118554" y="0"/>
                </a:lnTo>
                <a:cubicBezTo>
                  <a:pt x="1187135" y="0"/>
                  <a:pt x="1243014" y="55880"/>
                  <a:pt x="1243014" y="124460"/>
                </a:cubicBezTo>
                <a:lnTo>
                  <a:pt x="1243014" y="562167"/>
                </a:lnTo>
                <a:cubicBezTo>
                  <a:pt x="1243014" y="630747"/>
                  <a:pt x="1187135" y="686627"/>
                  <a:pt x="1118554" y="686627"/>
                </a:cubicBezTo>
                <a:close/>
              </a:path>
            </a:pathLst>
          </a:custGeom>
          <a:solidFill>
            <a:srgbClr val="ffffff"/>
          </a:solidFill>
          <a:ln>
            <a:noFill/>
          </a:ln>
        </p:spPr>
        <p:style>
          <a:lnRef idx="0"/>
          <a:fillRef idx="0"/>
          <a:effectRef idx="0"/>
          <a:fontRef idx="minor"/>
        </p:style>
      </p:sp>
      <p:pic>
        <p:nvPicPr>
          <p:cNvPr id="115" name="Picture 47" descr=""/>
          <p:cNvPicPr/>
          <p:nvPr/>
        </p:nvPicPr>
        <p:blipFill>
          <a:blip r:embed="rId9"/>
          <a:stretch/>
        </p:blipFill>
        <p:spPr>
          <a:xfrm rot="16200000">
            <a:off x="6417720" y="6115680"/>
            <a:ext cx="946440" cy="946440"/>
          </a:xfrm>
          <a:prstGeom prst="rect">
            <a:avLst/>
          </a:prstGeom>
          <a:ln>
            <a:noFill/>
          </a:ln>
        </p:spPr>
      </p:pic>
      <p:sp>
        <p:nvSpPr>
          <p:cNvPr id="116" name="CustomShape 28"/>
          <p:cNvSpPr/>
          <p:nvPr/>
        </p:nvSpPr>
        <p:spPr>
          <a:xfrm>
            <a:off x="4830480" y="7078320"/>
            <a:ext cx="3969000" cy="22208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 здійсненні фізичними особами торгівлі продуктовими або промисловими товарами (крім технічно складних побутових товарів, що підлягають гарантійному ремонту, лікарських засобів, виробів медичного призначення, ювелірних та побутових виробів з дорогоцінних металів, дорогоцінного каміння...) за готівкові кошти на ринках</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17" name="CustomShape 29"/>
          <p:cNvSpPr/>
          <p:nvPr/>
        </p:nvSpPr>
        <p:spPr>
          <a:xfrm>
            <a:off x="6555960" y="63241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4</a:t>
            </a:r>
            <a:endParaRPr b="0" lang="uk-UA" sz="1800" spc="-1" strike="noStrike">
              <a:solidFill>
                <a:srgbClr val="000000"/>
              </a:solidFill>
              <a:uFill>
                <a:solidFill>
                  <a:srgbClr val="ffffff"/>
                </a:solidFill>
              </a:uFill>
              <a:latin typeface="Arial"/>
            </a:endParaRPr>
          </a:p>
        </p:txBody>
      </p:sp>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6" name="CustomShape 1"/>
          <p:cNvSpPr/>
          <p:nvPr/>
        </p:nvSpPr>
        <p:spPr>
          <a:xfrm>
            <a:off x="0" y="4586040"/>
            <a:ext cx="18287640" cy="3896280"/>
          </a:xfrm>
          <a:custGeom>
            <a:avLst/>
            <a:gdLst/>
            <a:ahLst/>
            <a:rect l="l" t="t" r="r" b="b"/>
            <a:pathLst>
              <a:path w="6186311" h="1318100">
                <a:moveTo>
                  <a:pt x="0" y="0"/>
                </a:moveTo>
                <a:lnTo>
                  <a:pt x="6186311" y="0"/>
                </a:lnTo>
                <a:lnTo>
                  <a:pt x="6186311" y="1318100"/>
                </a:lnTo>
                <a:lnTo>
                  <a:pt x="0" y="1318100"/>
                </a:lnTo>
                <a:close/>
              </a:path>
            </a:pathLst>
          </a:custGeom>
          <a:solidFill>
            <a:srgbClr val="0e71b9"/>
          </a:solidFill>
          <a:ln>
            <a:noFill/>
          </a:ln>
        </p:spPr>
        <p:style>
          <a:lnRef idx="0"/>
          <a:fillRef idx="0"/>
          <a:effectRef idx="0"/>
          <a:fontRef idx="minor"/>
        </p:style>
      </p:sp>
      <p:pic>
        <p:nvPicPr>
          <p:cNvPr id="427" name="Picture 4" descr=""/>
          <p:cNvPicPr/>
          <p:nvPr/>
        </p:nvPicPr>
        <p:blipFill>
          <a:blip r:embed="rId1"/>
          <a:stretch/>
        </p:blipFill>
        <p:spPr>
          <a:xfrm>
            <a:off x="4913640" y="1545480"/>
            <a:ext cx="1257120" cy="1257120"/>
          </a:xfrm>
          <a:prstGeom prst="rect">
            <a:avLst/>
          </a:prstGeom>
          <a:ln>
            <a:noFill/>
          </a:ln>
        </p:spPr>
      </p:pic>
      <p:sp>
        <p:nvSpPr>
          <p:cNvPr id="428" name="CustomShape 2"/>
          <p:cNvSpPr/>
          <p:nvPr/>
        </p:nvSpPr>
        <p:spPr>
          <a:xfrm>
            <a:off x="367200" y="5482080"/>
            <a:ext cx="17553600" cy="1940400"/>
          </a:xfrm>
          <a:prstGeom prst="rect">
            <a:avLst/>
          </a:prstGeom>
          <a:noFill/>
          <a:ln>
            <a:noFill/>
          </a:ln>
        </p:spPr>
        <p:style>
          <a:lnRef idx="0"/>
          <a:fillRef idx="0"/>
          <a:effectRef idx="0"/>
          <a:fontRef idx="minor"/>
        </p:style>
        <p:txBody>
          <a:bodyPr lIns="0" rIns="0" tIns="0" bIns="0"/>
          <a:p>
            <a:pPr algn="ctr">
              <a:lnSpc>
                <a:spcPts val="1797"/>
              </a:lnSpc>
            </a:pPr>
            <a:r>
              <a:rPr b="0" lang="uk-UA" sz="3640" spc="-1" strike="noStrike">
                <a:solidFill>
                  <a:srgbClr val="ffffff"/>
                </a:solidFill>
                <a:uFill>
                  <a:solidFill>
                    <a:srgbClr val="ffffff"/>
                  </a:solidFill>
                </a:uFill>
                <a:latin typeface="Open Sans Bold"/>
              </a:rPr>
              <a:t>Податковий документ звітності не відповідає </a:t>
            </a:r>
            <a:endParaRPr b="0" lang="uk-UA" sz="1800" spc="-1" strike="noStrike">
              <a:solidFill>
                <a:srgbClr val="000000"/>
              </a:solidFill>
              <a:uFill>
                <a:solidFill>
                  <a:srgbClr val="ffffff"/>
                </a:solidFill>
              </a:uFill>
              <a:latin typeface="Arial"/>
            </a:endParaRPr>
          </a:p>
          <a:p>
            <a:pPr algn="ctr">
              <a:lnSpc>
                <a:spcPts val="1797"/>
              </a:lnSpc>
            </a:pPr>
            <a:r>
              <a:rPr b="0" lang="uk-UA" sz="3640" spc="-1" strike="noStrike">
                <a:solidFill>
                  <a:srgbClr val="ffffff"/>
                </a:solidFill>
                <a:uFill>
                  <a:solidFill>
                    <a:srgbClr val="ffffff"/>
                  </a:solidFill>
                </a:uFill>
                <a:latin typeface="Open Sans Bold"/>
              </a:rPr>
              <a:t>формату електронного документа звітності суб'єктів господарювання </a:t>
            </a:r>
            <a:endParaRPr b="0" lang="uk-UA" sz="1800" spc="-1" strike="noStrike">
              <a:solidFill>
                <a:srgbClr val="000000"/>
              </a:solidFill>
              <a:uFill>
                <a:solidFill>
                  <a:srgbClr val="ffffff"/>
                </a:solidFill>
              </a:uFill>
              <a:latin typeface="Arial"/>
            </a:endParaRPr>
          </a:p>
          <a:p>
            <a:pPr algn="ctr">
              <a:lnSpc>
                <a:spcPts val="1797"/>
              </a:lnSpc>
            </a:pPr>
            <a:r>
              <a:rPr b="0" lang="uk-UA" sz="3640" spc="-1" strike="noStrike">
                <a:solidFill>
                  <a:srgbClr val="ffffff"/>
                </a:solidFill>
                <a:uFill>
                  <a:solidFill>
                    <a:srgbClr val="ffffff"/>
                  </a:solidFill>
                </a:uFill>
                <a:latin typeface="Open Sans Bold"/>
              </a:rPr>
              <a:t>Тобто має некоректний формат ідентифікатора ключа ФОП.</a:t>
            </a:r>
            <a:endParaRPr b="0" lang="uk-UA" sz="1800" spc="-1" strike="noStrike">
              <a:solidFill>
                <a:srgbClr val="000000"/>
              </a:solidFill>
              <a:uFill>
                <a:solidFill>
                  <a:srgbClr val="ffffff"/>
                </a:solidFill>
              </a:uFill>
              <a:latin typeface="Arial"/>
            </a:endParaRPr>
          </a:p>
        </p:txBody>
      </p:sp>
      <p:sp>
        <p:nvSpPr>
          <p:cNvPr id="429" name="CustomShape 3"/>
          <p:cNvSpPr/>
          <p:nvPr/>
        </p:nvSpPr>
        <p:spPr>
          <a:xfrm>
            <a:off x="-294480" y="1691640"/>
            <a:ext cx="17553600" cy="913320"/>
          </a:xfrm>
          <a:prstGeom prst="rect">
            <a:avLst/>
          </a:prstGeom>
          <a:noFill/>
          <a:ln>
            <a:noFill/>
          </a:ln>
        </p:spPr>
        <p:style>
          <a:lnRef idx="0"/>
          <a:fillRef idx="0"/>
          <a:effectRef idx="0"/>
          <a:fontRef idx="minor"/>
        </p:style>
        <p:txBody>
          <a:bodyPr lIns="0" rIns="0" tIns="0" bIns="0"/>
          <a:p>
            <a:pPr algn="ctr">
              <a:lnSpc>
                <a:spcPts val="2538"/>
              </a:lnSpc>
            </a:pPr>
            <a:r>
              <a:rPr b="0" lang="uk-UA" sz="5140" spc="-1" strike="noStrike">
                <a:solidFill>
                  <a:srgbClr val="99b83c"/>
                </a:solidFill>
                <a:uFill>
                  <a:solidFill>
                    <a:srgbClr val="ffffff"/>
                  </a:solidFill>
                </a:uFill>
                <a:latin typeface="Open Sans Bold"/>
              </a:rPr>
              <a:t>ВИРІШЕННЯ</a:t>
            </a:r>
            <a:endParaRPr b="0" lang="uk-UA" sz="1800" spc="-1" strike="noStrike">
              <a:solidFill>
                <a:srgbClr val="000000"/>
              </a:solidFill>
              <a:uFill>
                <a:solidFill>
                  <a:srgbClr val="ffffff"/>
                </a:solidFill>
              </a:uFill>
              <a:latin typeface="Arial"/>
            </a:endParaRPr>
          </a:p>
        </p:txBody>
      </p:sp>
      <p:pic>
        <p:nvPicPr>
          <p:cNvPr id="430" name="Picture 7" descr=""/>
          <p:cNvPicPr/>
          <p:nvPr/>
        </p:nvPicPr>
        <p:blipFill>
          <a:blip r:embed="rId2"/>
          <a:stretch/>
        </p:blipFill>
        <p:spPr>
          <a:xfrm>
            <a:off x="10771920" y="1545480"/>
            <a:ext cx="1257120" cy="1257120"/>
          </a:xfrm>
          <a:prstGeom prst="rect">
            <a:avLst/>
          </a:prstGeom>
          <a:ln>
            <a:noFill/>
          </a:ln>
        </p:spPr>
      </p:pic>
    </p:spTree>
  </p:cSld>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31" name="Picture 2" descr=""/>
          <p:cNvPicPr/>
          <p:nvPr/>
        </p:nvPicPr>
        <p:blipFill>
          <a:blip r:embed="rId1"/>
          <a:srcRect l="8707" t="4397" r="8707" b="21277"/>
          <a:stretch/>
        </p:blipFill>
        <p:spPr>
          <a:xfrm>
            <a:off x="0" y="0"/>
            <a:ext cx="18287640" cy="10286640"/>
          </a:xfrm>
          <a:prstGeom prst="rect">
            <a:avLst/>
          </a:prstGeom>
          <a:ln>
            <a:noFill/>
          </a:ln>
        </p:spPr>
      </p:pic>
      <p:pic>
        <p:nvPicPr>
          <p:cNvPr id="432" name="Picture 3" descr=""/>
          <p:cNvPicPr/>
          <p:nvPr/>
        </p:nvPicPr>
        <p:blipFill>
          <a:blip r:embed="rId2"/>
          <a:stretch/>
        </p:blipFill>
        <p:spPr>
          <a:xfrm>
            <a:off x="4408200" y="6425280"/>
            <a:ext cx="918720" cy="936360"/>
          </a:xfrm>
          <a:prstGeom prst="rect">
            <a:avLst/>
          </a:prstGeom>
          <a:ln>
            <a:noFill/>
          </a:ln>
        </p:spPr>
      </p:pic>
      <p:sp>
        <p:nvSpPr>
          <p:cNvPr id="433" name="CustomShape 1"/>
          <p:cNvSpPr/>
          <p:nvPr/>
        </p:nvSpPr>
        <p:spPr>
          <a:xfrm>
            <a:off x="5327280" y="7130520"/>
            <a:ext cx="8332560" cy="462240"/>
          </a:xfrm>
          <a:custGeom>
            <a:avLst/>
            <a:gdLst/>
            <a:ahLst/>
            <a:rect l="l" t="t" r="r" b="b"/>
            <a:pathLst>
              <a:path w="21261423" h="1180299">
                <a:moveTo>
                  <a:pt x="21136963" y="59690"/>
                </a:moveTo>
                <a:cubicBezTo>
                  <a:pt x="21172523" y="59690"/>
                  <a:pt x="21201734" y="88900"/>
                  <a:pt x="21201734" y="124460"/>
                </a:cubicBezTo>
                <a:lnTo>
                  <a:pt x="21201734" y="1055839"/>
                </a:lnTo>
                <a:cubicBezTo>
                  <a:pt x="21201734" y="1091399"/>
                  <a:pt x="21172523" y="1120609"/>
                  <a:pt x="21136963" y="1120609"/>
                </a:cubicBezTo>
                <a:lnTo>
                  <a:pt x="124460" y="1120609"/>
                </a:lnTo>
                <a:cubicBezTo>
                  <a:pt x="88900" y="1120609"/>
                  <a:pt x="59690" y="1091399"/>
                  <a:pt x="59690" y="1055839"/>
                </a:cubicBezTo>
                <a:lnTo>
                  <a:pt x="59690" y="124460"/>
                </a:lnTo>
                <a:cubicBezTo>
                  <a:pt x="59690" y="88900"/>
                  <a:pt x="88900" y="59690"/>
                  <a:pt x="124460" y="59690"/>
                </a:cubicBezTo>
                <a:lnTo>
                  <a:pt x="21136963" y="59690"/>
                </a:lnTo>
                <a:moveTo>
                  <a:pt x="21136963" y="0"/>
                </a:moveTo>
                <a:lnTo>
                  <a:pt x="124460" y="0"/>
                </a:lnTo>
                <a:cubicBezTo>
                  <a:pt x="55880" y="0"/>
                  <a:pt x="0" y="55880"/>
                  <a:pt x="0" y="124460"/>
                </a:cubicBezTo>
                <a:lnTo>
                  <a:pt x="0" y="1055839"/>
                </a:lnTo>
                <a:cubicBezTo>
                  <a:pt x="0" y="1124419"/>
                  <a:pt x="55880" y="1180299"/>
                  <a:pt x="124460" y="1180299"/>
                </a:cubicBezTo>
                <a:lnTo>
                  <a:pt x="21136964" y="1180299"/>
                </a:lnTo>
                <a:cubicBezTo>
                  <a:pt x="21205543" y="1180299"/>
                  <a:pt x="21261423" y="1124419"/>
                  <a:pt x="21261423" y="1055839"/>
                </a:cubicBezTo>
                <a:lnTo>
                  <a:pt x="21261423" y="124460"/>
                </a:lnTo>
                <a:cubicBezTo>
                  <a:pt x="21261423" y="55880"/>
                  <a:pt x="21205543" y="0"/>
                  <a:pt x="21136963" y="0"/>
                </a:cubicBezTo>
                <a:close/>
              </a:path>
            </a:pathLst>
          </a:custGeom>
          <a:solidFill>
            <a:srgbClr val="ff1616"/>
          </a:solidFill>
          <a:ln>
            <a:noFill/>
          </a:ln>
        </p:spPr>
        <p:style>
          <a:lnRef idx="0"/>
          <a:fillRef idx="0"/>
          <a:effectRef idx="0"/>
          <a:fontRef idx="minor"/>
        </p:style>
      </p:sp>
      <p:sp>
        <p:nvSpPr>
          <p:cNvPr id="434" name="CustomShape 2"/>
          <p:cNvSpPr/>
          <p:nvPr/>
        </p:nvSpPr>
        <p:spPr>
          <a:xfrm>
            <a:off x="-1567800" y="552600"/>
            <a:ext cx="8135280" cy="907560"/>
          </a:xfrm>
          <a:prstGeom prst="rect">
            <a:avLst/>
          </a:prstGeom>
          <a:noFill/>
          <a:ln>
            <a:noFill/>
          </a:ln>
        </p:spPr>
        <p:style>
          <a:lnRef idx="0"/>
          <a:fillRef idx="0"/>
          <a:effectRef idx="0"/>
          <a:fontRef idx="minor"/>
        </p:style>
        <p:txBody>
          <a:bodyPr lIns="0" rIns="0" tIns="0" bIns="0"/>
          <a:p>
            <a:pPr algn="ctr">
              <a:lnSpc>
                <a:spcPts val="2522"/>
              </a:lnSpc>
            </a:pPr>
            <a:r>
              <a:rPr b="0" lang="uk-UA" sz="5500" spc="-1" strike="noStrike">
                <a:solidFill>
                  <a:srgbClr val="ffffff"/>
                </a:solidFill>
                <a:uFill>
                  <a:solidFill>
                    <a:srgbClr val="ffffff"/>
                  </a:solidFill>
                </a:uFill>
                <a:latin typeface="Roboto Bold"/>
              </a:rPr>
              <a:t>Випадок 2 </a:t>
            </a:r>
            <a:endParaRPr b="0" lang="uk-UA" sz="1800" spc="-1" strike="noStrike">
              <a:solidFill>
                <a:srgbClr val="000000"/>
              </a:solidFill>
              <a:uFill>
                <a:solidFill>
                  <a:srgbClr val="ffffff"/>
                </a:solidFill>
              </a:uFill>
              <a:latin typeface="Arial"/>
            </a:endParaRPr>
          </a:p>
        </p:txBody>
      </p:sp>
    </p:spTree>
  </p:cSld>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5" name="CustomShape 1"/>
          <p:cNvSpPr/>
          <p:nvPr/>
        </p:nvSpPr>
        <p:spPr>
          <a:xfrm>
            <a:off x="0" y="4586040"/>
            <a:ext cx="18287640" cy="3896280"/>
          </a:xfrm>
          <a:custGeom>
            <a:avLst/>
            <a:gdLst/>
            <a:ahLst/>
            <a:rect l="l" t="t" r="r" b="b"/>
            <a:pathLst>
              <a:path w="6186311" h="1318100">
                <a:moveTo>
                  <a:pt x="0" y="0"/>
                </a:moveTo>
                <a:lnTo>
                  <a:pt x="6186311" y="0"/>
                </a:lnTo>
                <a:lnTo>
                  <a:pt x="6186311" y="1318100"/>
                </a:lnTo>
                <a:lnTo>
                  <a:pt x="0" y="1318100"/>
                </a:lnTo>
                <a:close/>
              </a:path>
            </a:pathLst>
          </a:custGeom>
          <a:solidFill>
            <a:srgbClr val="0e71b9"/>
          </a:solidFill>
          <a:ln>
            <a:noFill/>
          </a:ln>
        </p:spPr>
        <p:style>
          <a:lnRef idx="0"/>
          <a:fillRef idx="0"/>
          <a:effectRef idx="0"/>
          <a:fontRef idx="minor"/>
        </p:style>
      </p:sp>
      <p:pic>
        <p:nvPicPr>
          <p:cNvPr id="436" name="Picture 4" descr=""/>
          <p:cNvPicPr/>
          <p:nvPr/>
        </p:nvPicPr>
        <p:blipFill>
          <a:blip r:embed="rId1"/>
          <a:stretch/>
        </p:blipFill>
        <p:spPr>
          <a:xfrm>
            <a:off x="4913640" y="1545480"/>
            <a:ext cx="1257120" cy="1257120"/>
          </a:xfrm>
          <a:prstGeom prst="rect">
            <a:avLst/>
          </a:prstGeom>
          <a:ln>
            <a:noFill/>
          </a:ln>
        </p:spPr>
      </p:pic>
      <p:sp>
        <p:nvSpPr>
          <p:cNvPr id="437" name="CustomShape 2"/>
          <p:cNvSpPr/>
          <p:nvPr/>
        </p:nvSpPr>
        <p:spPr>
          <a:xfrm>
            <a:off x="367200" y="5482080"/>
            <a:ext cx="17553600" cy="1940400"/>
          </a:xfrm>
          <a:prstGeom prst="rect">
            <a:avLst/>
          </a:prstGeom>
          <a:noFill/>
          <a:ln>
            <a:noFill/>
          </a:ln>
        </p:spPr>
        <p:style>
          <a:lnRef idx="0"/>
          <a:fillRef idx="0"/>
          <a:effectRef idx="0"/>
          <a:fontRef idx="minor"/>
        </p:style>
        <p:txBody>
          <a:bodyPr lIns="0" rIns="0" tIns="0" bIns="0"/>
          <a:p>
            <a:pPr algn="ctr">
              <a:lnSpc>
                <a:spcPts val="1797"/>
              </a:lnSpc>
            </a:pPr>
            <a:r>
              <a:rPr b="0" lang="uk-UA" sz="3640" spc="-1" strike="noStrike">
                <a:solidFill>
                  <a:srgbClr val="ffffff"/>
                </a:solidFill>
                <a:uFill>
                  <a:solidFill>
                    <a:srgbClr val="ffffff"/>
                  </a:solidFill>
                </a:uFill>
                <a:latin typeface="Open Sans Bold"/>
              </a:rPr>
              <a:t>Документ не може бути прийнятий через те, що адреса ФОП згідно з  реєстраційними даними не співпадає з адресою, зазначеною у відповідному документі.</a:t>
            </a:r>
            <a:endParaRPr b="0" lang="uk-UA" sz="1800" spc="-1" strike="noStrike">
              <a:solidFill>
                <a:srgbClr val="000000"/>
              </a:solidFill>
              <a:uFill>
                <a:solidFill>
                  <a:srgbClr val="ffffff"/>
                </a:solidFill>
              </a:uFill>
              <a:latin typeface="Arial"/>
            </a:endParaRPr>
          </a:p>
        </p:txBody>
      </p:sp>
      <p:sp>
        <p:nvSpPr>
          <p:cNvPr id="438" name="CustomShape 3"/>
          <p:cNvSpPr/>
          <p:nvPr/>
        </p:nvSpPr>
        <p:spPr>
          <a:xfrm>
            <a:off x="-294480" y="1691640"/>
            <a:ext cx="17553600" cy="913320"/>
          </a:xfrm>
          <a:prstGeom prst="rect">
            <a:avLst/>
          </a:prstGeom>
          <a:noFill/>
          <a:ln>
            <a:noFill/>
          </a:ln>
        </p:spPr>
        <p:style>
          <a:lnRef idx="0"/>
          <a:fillRef idx="0"/>
          <a:effectRef idx="0"/>
          <a:fontRef idx="minor"/>
        </p:style>
        <p:txBody>
          <a:bodyPr lIns="0" rIns="0" tIns="0" bIns="0"/>
          <a:p>
            <a:pPr algn="ctr">
              <a:lnSpc>
                <a:spcPts val="2538"/>
              </a:lnSpc>
            </a:pPr>
            <a:r>
              <a:rPr b="0" lang="uk-UA" sz="5140" spc="-1" strike="noStrike">
                <a:solidFill>
                  <a:srgbClr val="99b83c"/>
                </a:solidFill>
                <a:uFill>
                  <a:solidFill>
                    <a:srgbClr val="ffffff"/>
                  </a:solidFill>
                </a:uFill>
                <a:latin typeface="Open Sans Bold"/>
              </a:rPr>
              <a:t>ВИРІШЕННЯ</a:t>
            </a:r>
            <a:endParaRPr b="0" lang="uk-UA" sz="1800" spc="-1" strike="noStrike">
              <a:solidFill>
                <a:srgbClr val="000000"/>
              </a:solidFill>
              <a:uFill>
                <a:solidFill>
                  <a:srgbClr val="ffffff"/>
                </a:solidFill>
              </a:uFill>
              <a:latin typeface="Arial"/>
            </a:endParaRPr>
          </a:p>
        </p:txBody>
      </p:sp>
      <p:pic>
        <p:nvPicPr>
          <p:cNvPr id="439" name="Picture 7" descr=""/>
          <p:cNvPicPr/>
          <p:nvPr/>
        </p:nvPicPr>
        <p:blipFill>
          <a:blip r:embed="rId2"/>
          <a:stretch/>
        </p:blipFill>
        <p:spPr>
          <a:xfrm>
            <a:off x="10771920" y="1545480"/>
            <a:ext cx="1257120" cy="1257120"/>
          </a:xfrm>
          <a:prstGeom prst="rect">
            <a:avLst/>
          </a:prstGeom>
          <a:ln>
            <a:noFill/>
          </a:ln>
        </p:spPr>
      </p:pic>
    </p:spTree>
  </p:cSld>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0" name="CustomShape 1"/>
          <p:cNvSpPr/>
          <p:nvPr/>
        </p:nvSpPr>
        <p:spPr>
          <a:xfrm>
            <a:off x="-19440" y="4610160"/>
            <a:ext cx="18287640" cy="3896280"/>
          </a:xfrm>
          <a:custGeom>
            <a:avLst/>
            <a:gdLst/>
            <a:ahLst/>
            <a:rect l="l" t="t" r="r" b="b"/>
            <a:pathLst>
              <a:path w="6186311" h="1318100">
                <a:moveTo>
                  <a:pt x="0" y="0"/>
                </a:moveTo>
                <a:lnTo>
                  <a:pt x="6186311" y="0"/>
                </a:lnTo>
                <a:lnTo>
                  <a:pt x="6186311" y="1318100"/>
                </a:lnTo>
                <a:lnTo>
                  <a:pt x="0" y="1318100"/>
                </a:lnTo>
                <a:close/>
              </a:path>
            </a:pathLst>
          </a:custGeom>
          <a:solidFill>
            <a:srgbClr val="0e71b9"/>
          </a:solidFill>
          <a:ln>
            <a:noFill/>
          </a:ln>
        </p:spPr>
        <p:style>
          <a:lnRef idx="0"/>
          <a:fillRef idx="0"/>
          <a:effectRef idx="0"/>
          <a:fontRef idx="minor"/>
        </p:style>
      </p:sp>
      <p:pic>
        <p:nvPicPr>
          <p:cNvPr id="441" name="Picture 4" descr=""/>
          <p:cNvPicPr/>
          <p:nvPr/>
        </p:nvPicPr>
        <p:blipFill>
          <a:blip r:embed="rId1"/>
          <a:stretch/>
        </p:blipFill>
        <p:spPr>
          <a:xfrm>
            <a:off x="1905120" y="1497960"/>
            <a:ext cx="1257120" cy="1257120"/>
          </a:xfrm>
          <a:prstGeom prst="rect">
            <a:avLst/>
          </a:prstGeom>
          <a:ln>
            <a:noFill/>
          </a:ln>
        </p:spPr>
      </p:pic>
      <p:sp>
        <p:nvSpPr>
          <p:cNvPr id="442" name="CustomShape 2"/>
          <p:cNvSpPr/>
          <p:nvPr/>
        </p:nvSpPr>
        <p:spPr>
          <a:xfrm>
            <a:off x="347400" y="5276880"/>
            <a:ext cx="17553600" cy="3327840"/>
          </a:xfrm>
          <a:prstGeom prst="rect">
            <a:avLst/>
          </a:prstGeom>
          <a:noFill/>
          <a:ln>
            <a:noFill/>
          </a:ln>
        </p:spPr>
        <p:style>
          <a:lnRef idx="0"/>
          <a:fillRef idx="0"/>
          <a:effectRef idx="0"/>
          <a:fontRef idx="minor"/>
        </p:style>
        <p:txBody>
          <a:bodyPr lIns="0" rIns="0" tIns="0" bIns="0"/>
          <a:p>
            <a:pPr algn="ctr">
              <a:lnSpc>
                <a:spcPts val="1797"/>
              </a:lnSpc>
            </a:pPr>
            <a:r>
              <a:rPr b="1" lang="uk-UA" sz="4400" spc="-1" strike="noStrike">
                <a:solidFill>
                  <a:srgbClr val="000000"/>
                </a:solidFill>
                <a:uFill>
                  <a:solidFill>
                    <a:srgbClr val="ffffff"/>
                  </a:solidFill>
                </a:uFill>
                <a:latin typeface="Arial"/>
              </a:rPr>
              <a:t>Програмне забезпечення можна безкоштовно завантажити з банеру  «Програмні РРО», який розміщений на вебпорталі Державної податкової служби України за посиланням: </a:t>
            </a:r>
            <a:endParaRPr b="0" lang="uk-UA" sz="1800" spc="-1" strike="noStrike">
              <a:solidFill>
                <a:srgbClr val="000000"/>
              </a:solidFill>
              <a:uFill>
                <a:solidFill>
                  <a:srgbClr val="ffffff"/>
                </a:solidFill>
              </a:uFill>
              <a:latin typeface="Arial"/>
            </a:endParaRPr>
          </a:p>
          <a:p>
            <a:pPr algn="ctr">
              <a:lnSpc>
                <a:spcPts val="1797"/>
              </a:lnSpc>
            </a:pPr>
            <a:r>
              <a:rPr b="1" lang="uk-UA" sz="4400" spc="-1" strike="noStrike">
                <a:solidFill>
                  <a:srgbClr val="000000"/>
                </a:solidFill>
                <a:uFill>
                  <a:solidFill>
                    <a:srgbClr val="ffffff"/>
                  </a:solidFill>
                </a:uFill>
                <a:latin typeface="Arial"/>
              </a:rPr>
              <a:t>https://tax.gov.ua/baneryi/programni-rro/</a:t>
            </a:r>
            <a:endParaRPr b="0" lang="uk-UA" sz="1800" spc="-1" strike="noStrike">
              <a:solidFill>
                <a:srgbClr val="000000"/>
              </a:solidFill>
              <a:uFill>
                <a:solidFill>
                  <a:srgbClr val="ffffff"/>
                </a:solidFill>
              </a:uFill>
              <a:latin typeface="Arial"/>
            </a:endParaRPr>
          </a:p>
          <a:p>
            <a:pPr algn="ctr">
              <a:lnSpc>
                <a:spcPts val="1797"/>
              </a:lnSpc>
            </a:pPr>
            <a:endParaRPr b="0" lang="uk-UA" sz="1800" spc="-1" strike="noStrike">
              <a:solidFill>
                <a:srgbClr val="000000"/>
              </a:solidFill>
              <a:uFill>
                <a:solidFill>
                  <a:srgbClr val="ffffff"/>
                </a:solidFill>
              </a:uFill>
              <a:latin typeface="Arial"/>
            </a:endParaRPr>
          </a:p>
        </p:txBody>
      </p:sp>
      <p:sp>
        <p:nvSpPr>
          <p:cNvPr id="443" name="CustomShape 3"/>
          <p:cNvSpPr/>
          <p:nvPr/>
        </p:nvSpPr>
        <p:spPr>
          <a:xfrm>
            <a:off x="1371600" y="1691640"/>
            <a:ext cx="15887520" cy="913320"/>
          </a:xfrm>
          <a:prstGeom prst="rect">
            <a:avLst/>
          </a:prstGeom>
          <a:noFill/>
          <a:ln>
            <a:noFill/>
          </a:ln>
        </p:spPr>
        <p:style>
          <a:lnRef idx="0"/>
          <a:fillRef idx="0"/>
          <a:effectRef idx="0"/>
          <a:fontRef idx="minor"/>
        </p:style>
        <p:txBody>
          <a:bodyPr lIns="0" rIns="0" tIns="0" bIns="0"/>
          <a:p>
            <a:pPr algn="ctr">
              <a:lnSpc>
                <a:spcPts val="2538"/>
              </a:lnSpc>
            </a:pPr>
            <a:r>
              <a:rPr b="1" lang="uk-UA" sz="4400" spc="-1" strike="noStrike">
                <a:solidFill>
                  <a:srgbClr val="99cc00"/>
                </a:solidFill>
                <a:uFill>
                  <a:solidFill>
                    <a:srgbClr val="ffffff"/>
                  </a:solidFill>
                </a:uFill>
                <a:latin typeface="Arial"/>
              </a:rPr>
              <a:t>ПРОГРАМНЕ ЗАБЕЗПЕЧЕННЯ</a:t>
            </a:r>
            <a:endParaRPr b="0" lang="uk-UA" sz="1800" spc="-1" strike="noStrike">
              <a:solidFill>
                <a:srgbClr val="000000"/>
              </a:solidFill>
              <a:uFill>
                <a:solidFill>
                  <a:srgbClr val="ffffff"/>
                </a:solidFill>
              </a:uFill>
              <a:latin typeface="Arial"/>
            </a:endParaRPr>
          </a:p>
        </p:txBody>
      </p:sp>
      <p:pic>
        <p:nvPicPr>
          <p:cNvPr id="444" name="Picture 7" descr=""/>
          <p:cNvPicPr/>
          <p:nvPr/>
        </p:nvPicPr>
        <p:blipFill>
          <a:blip r:embed="rId2"/>
          <a:stretch/>
        </p:blipFill>
        <p:spPr>
          <a:xfrm>
            <a:off x="15011280" y="1467000"/>
            <a:ext cx="1257120" cy="1257120"/>
          </a:xfrm>
          <a:prstGeom prst="rect">
            <a:avLst/>
          </a:prstGeom>
          <a:ln>
            <a:noFill/>
          </a:ln>
        </p:spPr>
      </p:pic>
    </p:spTree>
  </p:cSld>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5" name="CustomShape 1"/>
          <p:cNvSpPr/>
          <p:nvPr/>
        </p:nvSpPr>
        <p:spPr>
          <a:xfrm>
            <a:off x="0" y="4586040"/>
            <a:ext cx="18287640" cy="3896280"/>
          </a:xfrm>
          <a:custGeom>
            <a:avLst/>
            <a:gdLst/>
            <a:ahLst/>
            <a:rect l="l" t="t" r="r" b="b"/>
            <a:pathLst>
              <a:path w="6186311" h="1318100">
                <a:moveTo>
                  <a:pt x="0" y="0"/>
                </a:moveTo>
                <a:lnTo>
                  <a:pt x="6186311" y="0"/>
                </a:lnTo>
                <a:lnTo>
                  <a:pt x="6186311" y="1318100"/>
                </a:lnTo>
                <a:lnTo>
                  <a:pt x="0" y="1318100"/>
                </a:lnTo>
                <a:close/>
              </a:path>
            </a:pathLst>
          </a:custGeom>
          <a:solidFill>
            <a:srgbClr val="0e71b9"/>
          </a:solidFill>
          <a:ln>
            <a:noFill/>
          </a:ln>
        </p:spPr>
        <p:style>
          <a:lnRef idx="0"/>
          <a:fillRef idx="0"/>
          <a:effectRef idx="0"/>
          <a:fontRef idx="minor"/>
        </p:style>
      </p:sp>
      <p:pic>
        <p:nvPicPr>
          <p:cNvPr id="446" name="Picture 4" descr=""/>
          <p:cNvPicPr/>
          <p:nvPr/>
        </p:nvPicPr>
        <p:blipFill>
          <a:blip r:embed="rId1"/>
          <a:stretch/>
        </p:blipFill>
        <p:spPr>
          <a:xfrm>
            <a:off x="4913640" y="1545480"/>
            <a:ext cx="1257120" cy="1257120"/>
          </a:xfrm>
          <a:prstGeom prst="rect">
            <a:avLst/>
          </a:prstGeom>
          <a:ln>
            <a:noFill/>
          </a:ln>
        </p:spPr>
      </p:pic>
      <p:sp>
        <p:nvSpPr>
          <p:cNvPr id="447" name="CustomShape 2"/>
          <p:cNvSpPr/>
          <p:nvPr/>
        </p:nvSpPr>
        <p:spPr>
          <a:xfrm>
            <a:off x="367200" y="5482080"/>
            <a:ext cx="17553600" cy="1940400"/>
          </a:xfrm>
          <a:prstGeom prst="rect">
            <a:avLst/>
          </a:prstGeom>
          <a:noFill/>
          <a:ln>
            <a:noFill/>
          </a:ln>
        </p:spPr>
        <p:style>
          <a:lnRef idx="0"/>
          <a:fillRef idx="0"/>
          <a:effectRef idx="0"/>
          <a:fontRef idx="minor"/>
        </p:style>
        <p:txBody>
          <a:bodyPr lIns="0" rIns="0" tIns="0" bIns="0"/>
          <a:p>
            <a:pPr algn="ctr">
              <a:lnSpc>
                <a:spcPts val="1797"/>
              </a:lnSpc>
            </a:pPr>
            <a:r>
              <a:rPr b="0" lang="uk-UA" sz="3640" spc="-1" strike="noStrike">
                <a:solidFill>
                  <a:srgbClr val="ffffff"/>
                </a:solidFill>
                <a:uFill>
                  <a:solidFill>
                    <a:srgbClr val="ffffff"/>
                  </a:solidFill>
                </a:uFill>
                <a:latin typeface="Open Sans Bold"/>
              </a:rPr>
              <a:t>Документ не може бути прийнятий через те, що адреса ФОП згідно з  реєстраційними даними не співпадає з адресою, зазначеною у відповідному документі.</a:t>
            </a:r>
            <a:endParaRPr b="0" lang="uk-UA" sz="1800" spc="-1" strike="noStrike">
              <a:solidFill>
                <a:srgbClr val="000000"/>
              </a:solidFill>
              <a:uFill>
                <a:solidFill>
                  <a:srgbClr val="ffffff"/>
                </a:solidFill>
              </a:uFill>
              <a:latin typeface="Arial"/>
            </a:endParaRPr>
          </a:p>
        </p:txBody>
      </p:sp>
      <p:sp>
        <p:nvSpPr>
          <p:cNvPr id="448" name="CustomShape 3"/>
          <p:cNvSpPr/>
          <p:nvPr/>
        </p:nvSpPr>
        <p:spPr>
          <a:xfrm>
            <a:off x="-294480" y="1691640"/>
            <a:ext cx="17553600" cy="913320"/>
          </a:xfrm>
          <a:prstGeom prst="rect">
            <a:avLst/>
          </a:prstGeom>
          <a:noFill/>
          <a:ln>
            <a:noFill/>
          </a:ln>
        </p:spPr>
        <p:style>
          <a:lnRef idx="0"/>
          <a:fillRef idx="0"/>
          <a:effectRef idx="0"/>
          <a:fontRef idx="minor"/>
        </p:style>
        <p:txBody>
          <a:bodyPr lIns="0" rIns="0" tIns="0" bIns="0"/>
          <a:p>
            <a:pPr algn="ctr">
              <a:lnSpc>
                <a:spcPts val="2538"/>
              </a:lnSpc>
            </a:pPr>
            <a:r>
              <a:rPr b="0" lang="uk-UA" sz="5140" spc="-1" strike="noStrike">
                <a:solidFill>
                  <a:srgbClr val="99b83c"/>
                </a:solidFill>
                <a:uFill>
                  <a:solidFill>
                    <a:srgbClr val="ffffff"/>
                  </a:solidFill>
                </a:uFill>
                <a:latin typeface="Open Sans Bold"/>
              </a:rPr>
              <a:t>ВИРІШЕННЯ</a:t>
            </a:r>
            <a:endParaRPr b="0" lang="uk-UA" sz="1800" spc="-1" strike="noStrike">
              <a:solidFill>
                <a:srgbClr val="000000"/>
              </a:solidFill>
              <a:uFill>
                <a:solidFill>
                  <a:srgbClr val="ffffff"/>
                </a:solidFill>
              </a:uFill>
              <a:latin typeface="Arial"/>
            </a:endParaRPr>
          </a:p>
        </p:txBody>
      </p:sp>
      <p:pic>
        <p:nvPicPr>
          <p:cNvPr id="449" name="Picture 7" descr=""/>
          <p:cNvPicPr/>
          <p:nvPr/>
        </p:nvPicPr>
        <p:blipFill>
          <a:blip r:embed="rId2"/>
          <a:stretch/>
        </p:blipFill>
        <p:spPr>
          <a:xfrm>
            <a:off x="10771920" y="1545480"/>
            <a:ext cx="1257120" cy="1257120"/>
          </a:xfrm>
          <a:prstGeom prst="rect">
            <a:avLst/>
          </a:prstGeom>
          <a:ln>
            <a:noFill/>
          </a:ln>
        </p:spPr>
      </p:pic>
      <p:pic>
        <p:nvPicPr>
          <p:cNvPr id="450" name="Рисунок 7" descr=""/>
          <p:cNvPicPr/>
          <p:nvPr/>
        </p:nvPicPr>
        <p:blipFill>
          <a:blip r:embed="rId3"/>
          <a:stretch/>
        </p:blipFill>
        <p:spPr>
          <a:xfrm>
            <a:off x="0" y="0"/>
            <a:ext cx="18287640" cy="10286640"/>
          </a:xfrm>
          <a:prstGeom prst="rect">
            <a:avLst/>
          </a:prstGeom>
          <a:ln>
            <a:noFill/>
          </a:ln>
        </p:spPr>
      </p:pic>
      <p:sp>
        <p:nvSpPr>
          <p:cNvPr id="451" name="CustomShape 4"/>
          <p:cNvSpPr/>
          <p:nvPr/>
        </p:nvSpPr>
        <p:spPr>
          <a:xfrm>
            <a:off x="3581280" y="3457440"/>
            <a:ext cx="1980720" cy="795240"/>
          </a:xfrm>
          <a:prstGeom prst="rect">
            <a:avLst/>
          </a:prstGeom>
          <a:noFill/>
          <a:ln w="76320">
            <a:solidFill>
              <a:srgbClr val="c00000"/>
            </a:solidFill>
            <a:round/>
          </a:ln>
        </p:spPr>
        <p:style>
          <a:lnRef idx="0"/>
          <a:fillRef idx="0"/>
          <a:effectRef idx="0"/>
          <a:fontRef idx="minor"/>
        </p:style>
      </p:sp>
    </p:spTree>
  </p:cSld>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52" name="Рисунок 9" descr=""/>
          <p:cNvPicPr/>
          <p:nvPr/>
        </p:nvPicPr>
        <p:blipFill>
          <a:blip r:embed="rId1"/>
          <a:stretch/>
        </p:blipFill>
        <p:spPr>
          <a:xfrm>
            <a:off x="0" y="0"/>
            <a:ext cx="18287640" cy="10286640"/>
          </a:xfrm>
          <a:prstGeom prst="rect">
            <a:avLst/>
          </a:prstGeom>
          <a:ln>
            <a:noFill/>
          </a:ln>
        </p:spPr>
      </p:pic>
      <p:sp>
        <p:nvSpPr>
          <p:cNvPr id="453" name="CustomShape 1"/>
          <p:cNvSpPr/>
          <p:nvPr/>
        </p:nvSpPr>
        <p:spPr>
          <a:xfrm>
            <a:off x="5105520" y="5676840"/>
            <a:ext cx="7695720" cy="1023840"/>
          </a:xfrm>
          <a:prstGeom prst="rect">
            <a:avLst/>
          </a:prstGeom>
          <a:noFill/>
          <a:ln w="76320">
            <a:solidFill>
              <a:srgbClr val="c00000"/>
            </a:solidFill>
            <a:round/>
          </a:ln>
        </p:spPr>
        <p:style>
          <a:lnRef idx="0"/>
          <a:fillRef idx="0"/>
          <a:effectRef idx="0"/>
          <a:fontRef idx="minor"/>
        </p:style>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118" name="CustomShape 1"/>
          <p:cNvSpPr/>
          <p:nvPr/>
        </p:nvSpPr>
        <p:spPr>
          <a:xfrm>
            <a:off x="230040" y="2845800"/>
            <a:ext cx="4440960" cy="1325160"/>
          </a:xfrm>
          <a:custGeom>
            <a:avLst/>
            <a:gdLst/>
            <a:ahLst/>
            <a:rect l="l" t="t" r="r" b="b"/>
            <a:pathLst>
              <a:path w="2567303" h="766116">
                <a:moveTo>
                  <a:pt x="2442843" y="766115"/>
                </a:moveTo>
                <a:lnTo>
                  <a:pt x="124460" y="766115"/>
                </a:lnTo>
                <a:cubicBezTo>
                  <a:pt x="55880" y="766115"/>
                  <a:pt x="0" y="710235"/>
                  <a:pt x="0" y="641655"/>
                </a:cubicBezTo>
                <a:lnTo>
                  <a:pt x="0" y="124460"/>
                </a:lnTo>
                <a:cubicBezTo>
                  <a:pt x="0" y="55880"/>
                  <a:pt x="55880" y="0"/>
                  <a:pt x="124460" y="0"/>
                </a:cubicBezTo>
                <a:lnTo>
                  <a:pt x="2442843" y="0"/>
                </a:lnTo>
                <a:cubicBezTo>
                  <a:pt x="2511423" y="0"/>
                  <a:pt x="2567303" y="55880"/>
                  <a:pt x="2567303" y="124460"/>
                </a:cubicBezTo>
                <a:lnTo>
                  <a:pt x="2567303" y="641656"/>
                </a:lnTo>
                <a:cubicBezTo>
                  <a:pt x="2567303" y="710236"/>
                  <a:pt x="2511423" y="766116"/>
                  <a:pt x="2442843" y="766116"/>
                </a:cubicBezTo>
                <a:close/>
              </a:path>
            </a:pathLst>
          </a:custGeom>
          <a:solidFill>
            <a:srgbClr val="ffffff"/>
          </a:solidFill>
          <a:ln>
            <a:noFill/>
          </a:ln>
        </p:spPr>
        <p:style>
          <a:lnRef idx="0"/>
          <a:fillRef idx="0"/>
          <a:effectRef idx="0"/>
          <a:fontRef idx="minor"/>
        </p:style>
      </p:sp>
      <p:pic>
        <p:nvPicPr>
          <p:cNvPr id="119" name="Picture 4" descr=""/>
          <p:cNvPicPr/>
          <p:nvPr/>
        </p:nvPicPr>
        <p:blipFill>
          <a:blip r:embed="rId1"/>
          <a:stretch/>
        </p:blipFill>
        <p:spPr>
          <a:xfrm rot="16200000">
            <a:off x="1860120" y="2307600"/>
            <a:ext cx="946440" cy="946440"/>
          </a:xfrm>
          <a:prstGeom prst="rect">
            <a:avLst/>
          </a:prstGeom>
          <a:ln>
            <a:noFill/>
          </a:ln>
        </p:spPr>
      </p:pic>
      <p:sp>
        <p:nvSpPr>
          <p:cNvPr id="120" name="CustomShape 2"/>
          <p:cNvSpPr/>
          <p:nvPr/>
        </p:nvSpPr>
        <p:spPr>
          <a:xfrm>
            <a:off x="425160" y="3225600"/>
            <a:ext cx="3969000" cy="88812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продовольчими товарами (крім підакцизних товарів), що здійснюється ФОП, які сплачують єдиний податок</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21" name="CustomShape 3"/>
          <p:cNvSpPr/>
          <p:nvPr/>
        </p:nvSpPr>
        <p:spPr>
          <a:xfrm>
            <a:off x="1938240" y="24681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a:t>
            </a:r>
            <a:endParaRPr b="0" lang="uk-UA" sz="1800" spc="-1" strike="noStrike">
              <a:solidFill>
                <a:srgbClr val="000000"/>
              </a:solidFill>
              <a:uFill>
                <a:solidFill>
                  <a:srgbClr val="ffffff"/>
                </a:solidFill>
              </a:uFill>
              <a:latin typeface="Arial"/>
            </a:endParaRPr>
          </a:p>
        </p:txBody>
      </p:sp>
      <p:sp>
        <p:nvSpPr>
          <p:cNvPr id="122" name="CustomShape 4"/>
          <p:cNvSpPr/>
          <p:nvPr/>
        </p:nvSpPr>
        <p:spPr>
          <a:xfrm>
            <a:off x="988920" y="1725120"/>
            <a:ext cx="15904800" cy="1057320"/>
          </a:xfrm>
          <a:prstGeom prst="rect">
            <a:avLst/>
          </a:prstGeom>
          <a:noFill/>
          <a:ln>
            <a:noFill/>
          </a:ln>
        </p:spPr>
        <p:style>
          <a:lnRef idx="0"/>
          <a:fillRef idx="0"/>
          <a:effectRef idx="0"/>
          <a:fontRef idx="minor"/>
        </p:style>
        <p:txBody>
          <a:bodyPr lIns="0" rIns="0" tIns="0" bIns="0"/>
          <a:p>
            <a:pPr algn="ctr">
              <a:lnSpc>
                <a:spcPts val="1469"/>
              </a:lnSpc>
            </a:pPr>
            <a:r>
              <a:rPr b="0" lang="uk-UA" sz="2979" spc="58" strike="noStrike">
                <a:solidFill>
                  <a:srgbClr val="14110f"/>
                </a:solidFill>
                <a:uFill>
                  <a:solidFill>
                    <a:srgbClr val="ffffff"/>
                  </a:solidFill>
                </a:uFill>
                <a:latin typeface="Roboto"/>
              </a:rPr>
              <a:t>РРО та ПРРО не застосовуються з обов ’язковим використанням РК</a:t>
            </a:r>
            <a:endParaRPr b="0" lang="uk-UA" sz="1800" spc="-1" strike="noStrike">
              <a:solidFill>
                <a:srgbClr val="000000"/>
              </a:solidFill>
              <a:uFill>
                <a:solidFill>
                  <a:srgbClr val="ffffff"/>
                </a:solidFill>
              </a:uFill>
              <a:latin typeface="Arial"/>
            </a:endParaRPr>
          </a:p>
          <a:p>
            <a:pPr algn="ctr">
              <a:lnSpc>
                <a:spcPts val="1469"/>
              </a:lnSpc>
            </a:pPr>
            <a:endParaRPr b="0" lang="uk-UA" sz="1800" spc="-1" strike="noStrike">
              <a:solidFill>
                <a:srgbClr val="000000"/>
              </a:solidFill>
              <a:uFill>
                <a:solidFill>
                  <a:srgbClr val="ffffff"/>
                </a:solidFill>
              </a:uFill>
              <a:latin typeface="Arial"/>
            </a:endParaRPr>
          </a:p>
        </p:txBody>
      </p:sp>
      <p:sp>
        <p:nvSpPr>
          <p:cNvPr id="123" name="CustomShape 5"/>
          <p:cNvSpPr/>
          <p:nvPr/>
        </p:nvSpPr>
        <p:spPr>
          <a:xfrm>
            <a:off x="988920" y="568800"/>
            <a:ext cx="15904800" cy="907560"/>
          </a:xfrm>
          <a:prstGeom prst="rect">
            <a:avLst/>
          </a:prstGeom>
          <a:noFill/>
          <a:ln>
            <a:noFill/>
          </a:ln>
        </p:spPr>
        <p:style>
          <a:lnRef idx="0"/>
          <a:fillRef idx="0"/>
          <a:effectRef idx="0"/>
          <a:fontRef idx="minor"/>
        </p:style>
        <p:txBody>
          <a:bodyPr lIns="0" rIns="0" tIns="0" bIns="0"/>
          <a:p>
            <a:pPr algn="ctr">
              <a:lnSpc>
                <a:spcPts val="2522"/>
              </a:lnSpc>
            </a:pPr>
            <a:r>
              <a:rPr b="0" lang="uk-UA" sz="5500" spc="-52" strike="noStrike">
                <a:solidFill>
                  <a:srgbClr val="14110f"/>
                </a:solidFill>
                <a:uFill>
                  <a:solidFill>
                    <a:srgbClr val="ffffff"/>
                  </a:solidFill>
                </a:uFill>
                <a:latin typeface="Roboto Bold"/>
              </a:rPr>
              <a:t>ХТО </a:t>
            </a:r>
            <a:r>
              <a:rPr b="0" lang="uk-UA" sz="5500" spc="-52" strike="noStrike">
                <a:solidFill>
                  <a:srgbClr val="ff1616"/>
                </a:solidFill>
                <a:uFill>
                  <a:solidFill>
                    <a:srgbClr val="ffffff"/>
                  </a:solidFill>
                </a:uFill>
                <a:latin typeface="Roboto Bold"/>
              </a:rPr>
              <a:t>НЕ </a:t>
            </a:r>
            <a:r>
              <a:rPr b="0" lang="uk-UA" sz="5500" spc="-52" strike="noStrike">
                <a:solidFill>
                  <a:srgbClr val="14110f"/>
                </a:solidFill>
                <a:uFill>
                  <a:solidFill>
                    <a:srgbClr val="ffffff"/>
                  </a:solidFill>
                </a:uFill>
                <a:latin typeface="Roboto Bold"/>
              </a:rPr>
              <a:t>ЗАСТОСОВУЄ РРО?</a:t>
            </a:r>
            <a:endParaRPr b="0" lang="uk-UA" sz="1800" spc="-1" strike="noStrike">
              <a:solidFill>
                <a:srgbClr val="000000"/>
              </a:solidFill>
              <a:uFill>
                <a:solidFill>
                  <a:srgbClr val="ffffff"/>
                </a:solidFill>
              </a:uFill>
              <a:latin typeface="Arial"/>
            </a:endParaRPr>
          </a:p>
        </p:txBody>
      </p:sp>
      <p:sp>
        <p:nvSpPr>
          <p:cNvPr id="124" name="CustomShape 6"/>
          <p:cNvSpPr/>
          <p:nvPr/>
        </p:nvSpPr>
        <p:spPr>
          <a:xfrm>
            <a:off x="436680" y="6681600"/>
            <a:ext cx="4234320" cy="1509480"/>
          </a:xfrm>
          <a:custGeom>
            <a:avLst/>
            <a:gdLst/>
            <a:ahLst/>
            <a:rect l="l" t="t" r="r" b="b"/>
            <a:pathLst>
              <a:path w="2022399" h="721028">
                <a:moveTo>
                  <a:pt x="1897939" y="721028"/>
                </a:moveTo>
                <a:lnTo>
                  <a:pt x="124460" y="721028"/>
                </a:lnTo>
                <a:cubicBezTo>
                  <a:pt x="55880" y="721028"/>
                  <a:pt x="0" y="665148"/>
                  <a:pt x="0" y="596568"/>
                </a:cubicBezTo>
                <a:lnTo>
                  <a:pt x="0" y="124460"/>
                </a:lnTo>
                <a:cubicBezTo>
                  <a:pt x="0" y="55880"/>
                  <a:pt x="55880" y="0"/>
                  <a:pt x="124460" y="0"/>
                </a:cubicBezTo>
                <a:lnTo>
                  <a:pt x="1897939" y="0"/>
                </a:lnTo>
                <a:cubicBezTo>
                  <a:pt x="1966519" y="0"/>
                  <a:pt x="2022399" y="55880"/>
                  <a:pt x="2022399" y="124460"/>
                </a:cubicBezTo>
                <a:lnTo>
                  <a:pt x="2022399" y="596568"/>
                </a:lnTo>
                <a:cubicBezTo>
                  <a:pt x="2022399" y="665148"/>
                  <a:pt x="1966519" y="721028"/>
                  <a:pt x="1897939" y="721028"/>
                </a:cubicBezTo>
                <a:close/>
              </a:path>
            </a:pathLst>
          </a:custGeom>
          <a:solidFill>
            <a:srgbClr val="ffffff"/>
          </a:solidFill>
          <a:ln>
            <a:noFill/>
          </a:ln>
        </p:spPr>
        <p:style>
          <a:lnRef idx="0"/>
          <a:fillRef idx="0"/>
          <a:effectRef idx="0"/>
          <a:fontRef idx="minor"/>
        </p:style>
      </p:sp>
      <p:sp>
        <p:nvSpPr>
          <p:cNvPr id="125" name="CustomShape 7"/>
          <p:cNvSpPr/>
          <p:nvPr/>
        </p:nvSpPr>
        <p:spPr>
          <a:xfrm>
            <a:off x="624240" y="709920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на ринках, ярмарках (за винятком розташованих на їх території магазинів, кіосків, палаток, павільйонів, приміщень контейнерного типу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26" name="CustomShape 8"/>
          <p:cNvSpPr/>
          <p:nvPr/>
        </p:nvSpPr>
        <p:spPr>
          <a:xfrm>
            <a:off x="2172240" y="635184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3</a:t>
            </a:r>
            <a:endParaRPr b="0" lang="uk-UA" sz="1800" spc="-1" strike="noStrike">
              <a:solidFill>
                <a:srgbClr val="000000"/>
              </a:solidFill>
              <a:uFill>
                <a:solidFill>
                  <a:srgbClr val="ffffff"/>
                </a:solidFill>
              </a:uFill>
              <a:latin typeface="Arial"/>
            </a:endParaRPr>
          </a:p>
        </p:txBody>
      </p:sp>
      <p:sp>
        <p:nvSpPr>
          <p:cNvPr id="127" name="CustomShape 9"/>
          <p:cNvSpPr/>
          <p:nvPr/>
        </p:nvSpPr>
        <p:spPr>
          <a:xfrm>
            <a:off x="9181440" y="2845800"/>
            <a:ext cx="4481280" cy="1213200"/>
          </a:xfrm>
          <a:custGeom>
            <a:avLst/>
            <a:gdLst/>
            <a:ahLst/>
            <a:rect l="l" t="t" r="r" b="b"/>
            <a:pathLst>
              <a:path w="2439210" h="660400">
                <a:moveTo>
                  <a:pt x="2314750" y="660400"/>
                </a:moveTo>
                <a:lnTo>
                  <a:pt x="124460" y="660400"/>
                </a:lnTo>
                <a:cubicBezTo>
                  <a:pt x="55880" y="660400"/>
                  <a:pt x="0" y="604520"/>
                  <a:pt x="0" y="535940"/>
                </a:cubicBezTo>
                <a:lnTo>
                  <a:pt x="0" y="124460"/>
                </a:lnTo>
                <a:cubicBezTo>
                  <a:pt x="0" y="55880"/>
                  <a:pt x="55880" y="0"/>
                  <a:pt x="124460" y="0"/>
                </a:cubicBezTo>
                <a:lnTo>
                  <a:pt x="2314750" y="0"/>
                </a:lnTo>
                <a:cubicBezTo>
                  <a:pt x="2383330" y="0"/>
                  <a:pt x="2439210" y="55880"/>
                  <a:pt x="2439210" y="124460"/>
                </a:cubicBezTo>
                <a:lnTo>
                  <a:pt x="2439210" y="535940"/>
                </a:lnTo>
                <a:cubicBezTo>
                  <a:pt x="2439210" y="604520"/>
                  <a:pt x="2383330" y="660400"/>
                  <a:pt x="2314750" y="660400"/>
                </a:cubicBezTo>
                <a:close/>
              </a:path>
            </a:pathLst>
          </a:custGeom>
          <a:solidFill>
            <a:srgbClr val="ffffff"/>
          </a:solidFill>
          <a:ln>
            <a:noFill/>
          </a:ln>
        </p:spPr>
        <p:style>
          <a:lnRef idx="0"/>
          <a:fillRef idx="0"/>
          <a:effectRef idx="0"/>
          <a:fontRef idx="minor"/>
        </p:style>
      </p:sp>
      <p:pic>
        <p:nvPicPr>
          <p:cNvPr id="128" name="Picture 16" descr=""/>
          <p:cNvPicPr/>
          <p:nvPr/>
        </p:nvPicPr>
        <p:blipFill>
          <a:blip r:embed="rId2"/>
          <a:stretch/>
        </p:blipFill>
        <p:spPr>
          <a:xfrm rot="16200000">
            <a:off x="10902960" y="2307600"/>
            <a:ext cx="946440" cy="946440"/>
          </a:xfrm>
          <a:prstGeom prst="rect">
            <a:avLst/>
          </a:prstGeom>
          <a:ln>
            <a:noFill/>
          </a:ln>
        </p:spPr>
      </p:pic>
      <p:sp>
        <p:nvSpPr>
          <p:cNvPr id="129" name="CustomShape 10"/>
          <p:cNvSpPr/>
          <p:nvPr/>
        </p:nvSpPr>
        <p:spPr>
          <a:xfrm>
            <a:off x="9468000" y="3225600"/>
            <a:ext cx="3969000" cy="88812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Надання медичних послуг виїзними бригадами та медичне обслуговування вдома у замовника</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30" name="CustomShape 11"/>
          <p:cNvSpPr/>
          <p:nvPr/>
        </p:nvSpPr>
        <p:spPr>
          <a:xfrm>
            <a:off x="11018160" y="25164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9</a:t>
            </a:r>
            <a:endParaRPr b="0" lang="uk-UA" sz="1800" spc="-1" strike="noStrike">
              <a:solidFill>
                <a:srgbClr val="000000"/>
              </a:solidFill>
              <a:uFill>
                <a:solidFill>
                  <a:srgbClr val="ffffff"/>
                </a:solidFill>
              </a:uFill>
              <a:latin typeface="Arial"/>
            </a:endParaRPr>
          </a:p>
        </p:txBody>
      </p:sp>
      <p:sp>
        <p:nvSpPr>
          <p:cNvPr id="131" name="CustomShape 12"/>
          <p:cNvSpPr/>
          <p:nvPr/>
        </p:nvSpPr>
        <p:spPr>
          <a:xfrm>
            <a:off x="13726440" y="4293000"/>
            <a:ext cx="4368240" cy="1108080"/>
          </a:xfrm>
          <a:custGeom>
            <a:avLst/>
            <a:gdLst/>
            <a:ahLst/>
            <a:rect l="l" t="t" r="r" b="b"/>
            <a:pathLst>
              <a:path w="2602749" h="660400">
                <a:moveTo>
                  <a:pt x="2478289" y="660400"/>
                </a:moveTo>
                <a:lnTo>
                  <a:pt x="124460" y="660400"/>
                </a:lnTo>
                <a:cubicBezTo>
                  <a:pt x="55880" y="660400"/>
                  <a:pt x="0" y="604520"/>
                  <a:pt x="0" y="535940"/>
                </a:cubicBezTo>
                <a:lnTo>
                  <a:pt x="0" y="124460"/>
                </a:lnTo>
                <a:cubicBezTo>
                  <a:pt x="0" y="55880"/>
                  <a:pt x="55880" y="0"/>
                  <a:pt x="124460" y="0"/>
                </a:cubicBezTo>
                <a:lnTo>
                  <a:pt x="2478289" y="0"/>
                </a:lnTo>
                <a:cubicBezTo>
                  <a:pt x="2546869" y="0"/>
                  <a:pt x="2602749" y="55880"/>
                  <a:pt x="2602749" y="124460"/>
                </a:cubicBezTo>
                <a:lnTo>
                  <a:pt x="2602749" y="535940"/>
                </a:lnTo>
                <a:cubicBezTo>
                  <a:pt x="2602749" y="604520"/>
                  <a:pt x="2546869" y="660400"/>
                  <a:pt x="2478289" y="660400"/>
                </a:cubicBezTo>
                <a:close/>
              </a:path>
            </a:pathLst>
          </a:custGeom>
          <a:solidFill>
            <a:srgbClr val="ffffff"/>
          </a:solidFill>
          <a:ln>
            <a:noFill/>
          </a:ln>
        </p:spPr>
        <p:style>
          <a:lnRef idx="0"/>
          <a:fillRef idx="0"/>
          <a:effectRef idx="0"/>
          <a:fontRef idx="minor"/>
        </p:style>
      </p:sp>
      <p:sp>
        <p:nvSpPr>
          <p:cNvPr id="132" name="CustomShape 13"/>
          <p:cNvSpPr/>
          <p:nvPr/>
        </p:nvSpPr>
        <p:spPr>
          <a:xfrm>
            <a:off x="13862880" y="2941200"/>
            <a:ext cx="4231800" cy="937800"/>
          </a:xfrm>
          <a:custGeom>
            <a:avLst/>
            <a:gdLst/>
            <a:ahLst/>
            <a:rect l="l" t="t" r="r" b="b"/>
            <a:pathLst>
              <a:path w="2979111" h="660400">
                <a:moveTo>
                  <a:pt x="2854651" y="660400"/>
                </a:moveTo>
                <a:lnTo>
                  <a:pt x="124460" y="660400"/>
                </a:lnTo>
                <a:cubicBezTo>
                  <a:pt x="55880" y="660400"/>
                  <a:pt x="0" y="604520"/>
                  <a:pt x="0" y="535940"/>
                </a:cubicBezTo>
                <a:lnTo>
                  <a:pt x="0" y="124460"/>
                </a:lnTo>
                <a:cubicBezTo>
                  <a:pt x="0" y="55880"/>
                  <a:pt x="55880" y="0"/>
                  <a:pt x="124460" y="0"/>
                </a:cubicBezTo>
                <a:lnTo>
                  <a:pt x="2854651" y="0"/>
                </a:lnTo>
                <a:cubicBezTo>
                  <a:pt x="2923231" y="0"/>
                  <a:pt x="2979111" y="55880"/>
                  <a:pt x="2979111" y="124460"/>
                </a:cubicBezTo>
                <a:lnTo>
                  <a:pt x="2979111" y="535940"/>
                </a:lnTo>
                <a:cubicBezTo>
                  <a:pt x="2979111" y="604520"/>
                  <a:pt x="2923231" y="660400"/>
                  <a:pt x="2854651" y="660400"/>
                </a:cubicBezTo>
                <a:close/>
              </a:path>
            </a:pathLst>
          </a:custGeom>
          <a:solidFill>
            <a:srgbClr val="ffffff"/>
          </a:solidFill>
          <a:ln>
            <a:noFill/>
          </a:ln>
        </p:spPr>
        <p:style>
          <a:lnRef idx="0"/>
          <a:fillRef idx="0"/>
          <a:effectRef idx="0"/>
          <a:fontRef idx="minor"/>
        </p:style>
      </p:sp>
      <p:pic>
        <p:nvPicPr>
          <p:cNvPr id="133" name="Picture 23" descr=""/>
          <p:cNvPicPr/>
          <p:nvPr/>
        </p:nvPicPr>
        <p:blipFill>
          <a:blip r:embed="rId3"/>
          <a:stretch/>
        </p:blipFill>
        <p:spPr>
          <a:xfrm rot="16200000">
            <a:off x="15448320" y="3754440"/>
            <a:ext cx="946440" cy="946440"/>
          </a:xfrm>
          <a:prstGeom prst="rect">
            <a:avLst/>
          </a:prstGeom>
          <a:ln>
            <a:noFill/>
          </a:ln>
        </p:spPr>
      </p:pic>
      <p:sp>
        <p:nvSpPr>
          <p:cNvPr id="134" name="CustomShape 14"/>
          <p:cNvSpPr/>
          <p:nvPr/>
        </p:nvSpPr>
        <p:spPr>
          <a:xfrm>
            <a:off x="14013000" y="4672440"/>
            <a:ext cx="3969000" cy="6660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Страхування майнових та особистих ризиків фізичних осіб</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35" name="CustomShape 15"/>
          <p:cNvSpPr/>
          <p:nvPr/>
        </p:nvSpPr>
        <p:spPr>
          <a:xfrm>
            <a:off x="15586200" y="396324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14</a:t>
            </a:r>
            <a:endParaRPr b="0" lang="uk-UA" sz="1800" spc="-1" strike="noStrike">
              <a:solidFill>
                <a:srgbClr val="000000"/>
              </a:solidFill>
              <a:uFill>
                <a:solidFill>
                  <a:srgbClr val="ffffff"/>
                </a:solidFill>
              </a:uFill>
              <a:latin typeface="Arial"/>
            </a:endParaRPr>
          </a:p>
        </p:txBody>
      </p:sp>
      <p:sp>
        <p:nvSpPr>
          <p:cNvPr id="136" name="CustomShape 16"/>
          <p:cNvSpPr/>
          <p:nvPr/>
        </p:nvSpPr>
        <p:spPr>
          <a:xfrm>
            <a:off x="333360" y="4424040"/>
            <a:ext cx="4337640" cy="1937880"/>
          </a:xfrm>
          <a:custGeom>
            <a:avLst/>
            <a:gdLst/>
            <a:ahLst/>
            <a:rect l="l" t="t" r="r" b="b"/>
            <a:pathLst>
              <a:path w="1478049" h="660400">
                <a:moveTo>
                  <a:pt x="1353589" y="660400"/>
                </a:moveTo>
                <a:lnTo>
                  <a:pt x="124460" y="660400"/>
                </a:lnTo>
                <a:cubicBezTo>
                  <a:pt x="55880" y="660400"/>
                  <a:pt x="0" y="604520"/>
                  <a:pt x="0" y="535940"/>
                </a:cubicBezTo>
                <a:lnTo>
                  <a:pt x="0" y="124460"/>
                </a:lnTo>
                <a:cubicBezTo>
                  <a:pt x="0" y="55880"/>
                  <a:pt x="55880" y="0"/>
                  <a:pt x="124460" y="0"/>
                </a:cubicBezTo>
                <a:lnTo>
                  <a:pt x="1353589" y="0"/>
                </a:lnTo>
                <a:cubicBezTo>
                  <a:pt x="1422169" y="0"/>
                  <a:pt x="1478049" y="55880"/>
                  <a:pt x="1478049" y="124460"/>
                </a:cubicBezTo>
                <a:lnTo>
                  <a:pt x="1478049" y="535940"/>
                </a:lnTo>
                <a:cubicBezTo>
                  <a:pt x="1478049" y="604520"/>
                  <a:pt x="1422169" y="660400"/>
                  <a:pt x="1353589" y="660400"/>
                </a:cubicBezTo>
                <a:close/>
              </a:path>
            </a:pathLst>
          </a:custGeom>
          <a:solidFill>
            <a:srgbClr val="ffffff"/>
          </a:solidFill>
          <a:ln>
            <a:noFill/>
          </a:ln>
        </p:spPr>
        <p:style>
          <a:lnRef idx="0"/>
          <a:fillRef idx="0"/>
          <a:effectRef idx="0"/>
          <a:fontRef idx="minor"/>
        </p:style>
      </p:sp>
      <p:pic>
        <p:nvPicPr>
          <p:cNvPr id="137" name="Picture 28" descr=""/>
          <p:cNvPicPr/>
          <p:nvPr/>
        </p:nvPicPr>
        <p:blipFill>
          <a:blip r:embed="rId4"/>
          <a:stretch/>
        </p:blipFill>
        <p:spPr>
          <a:xfrm rot="16200000">
            <a:off x="2034000" y="6143040"/>
            <a:ext cx="946440" cy="946440"/>
          </a:xfrm>
          <a:prstGeom prst="rect">
            <a:avLst/>
          </a:prstGeom>
          <a:ln>
            <a:noFill/>
          </a:ln>
        </p:spPr>
      </p:pic>
      <p:pic>
        <p:nvPicPr>
          <p:cNvPr id="138" name="Picture 29" descr=""/>
          <p:cNvPicPr/>
          <p:nvPr/>
        </p:nvPicPr>
        <p:blipFill>
          <a:blip r:embed="rId5"/>
          <a:stretch/>
        </p:blipFill>
        <p:spPr>
          <a:xfrm rot="16200000">
            <a:off x="1973880" y="3904920"/>
            <a:ext cx="946440" cy="946440"/>
          </a:xfrm>
          <a:prstGeom prst="rect">
            <a:avLst/>
          </a:prstGeom>
          <a:ln>
            <a:noFill/>
          </a:ln>
        </p:spPr>
      </p:pic>
      <p:sp>
        <p:nvSpPr>
          <p:cNvPr id="139" name="CustomShape 17"/>
          <p:cNvSpPr/>
          <p:nvPr/>
        </p:nvSpPr>
        <p:spPr>
          <a:xfrm>
            <a:off x="568440" y="4831920"/>
            <a:ext cx="3969000" cy="17766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через засоби пересувної торговельної мережі (автомагазини, авторозвозки, автоцистерни, цистерни, бочки, бідони, низькотемпературні лотки-прилавки, візки, розноски, лотки, столики), що розташовані за межами стаціонарних приміщень.</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40" name="CustomShape 18"/>
          <p:cNvSpPr/>
          <p:nvPr/>
        </p:nvSpPr>
        <p:spPr>
          <a:xfrm>
            <a:off x="2111760" y="41137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2</a:t>
            </a:r>
            <a:endParaRPr b="0" lang="uk-UA" sz="1800" spc="-1" strike="noStrike">
              <a:solidFill>
                <a:srgbClr val="000000"/>
              </a:solidFill>
              <a:uFill>
                <a:solidFill>
                  <a:srgbClr val="ffffff"/>
                </a:solidFill>
              </a:uFill>
              <a:latin typeface="Arial"/>
            </a:endParaRPr>
          </a:p>
        </p:txBody>
      </p:sp>
      <p:pic>
        <p:nvPicPr>
          <p:cNvPr id="141" name="Picture 32" descr=""/>
          <p:cNvPicPr/>
          <p:nvPr/>
        </p:nvPicPr>
        <p:blipFill>
          <a:blip r:embed="rId6"/>
          <a:stretch/>
        </p:blipFill>
        <p:spPr>
          <a:xfrm rot="16200000">
            <a:off x="15460200" y="2323440"/>
            <a:ext cx="946440" cy="946440"/>
          </a:xfrm>
          <a:prstGeom prst="rect">
            <a:avLst/>
          </a:prstGeom>
          <a:ln>
            <a:noFill/>
          </a:ln>
        </p:spPr>
      </p:pic>
      <p:sp>
        <p:nvSpPr>
          <p:cNvPr id="142" name="CustomShape 19"/>
          <p:cNvSpPr/>
          <p:nvPr/>
        </p:nvSpPr>
        <p:spPr>
          <a:xfrm>
            <a:off x="13915800" y="3313440"/>
            <a:ext cx="3969000" cy="44388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Надання послуг бібліотеками</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43" name="CustomShape 20"/>
          <p:cNvSpPr/>
          <p:nvPr/>
        </p:nvSpPr>
        <p:spPr>
          <a:xfrm>
            <a:off x="15598080" y="253224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13</a:t>
            </a:r>
            <a:endParaRPr b="0" lang="uk-UA" sz="1800" spc="-1" strike="noStrike">
              <a:solidFill>
                <a:srgbClr val="000000"/>
              </a:solidFill>
              <a:uFill>
                <a:solidFill>
                  <a:srgbClr val="ffffff"/>
                </a:solidFill>
              </a:uFill>
              <a:latin typeface="Arial"/>
            </a:endParaRPr>
          </a:p>
        </p:txBody>
      </p:sp>
      <p:sp>
        <p:nvSpPr>
          <p:cNvPr id="144" name="CustomShape 21"/>
          <p:cNvSpPr/>
          <p:nvPr/>
        </p:nvSpPr>
        <p:spPr>
          <a:xfrm>
            <a:off x="9279720" y="6453000"/>
            <a:ext cx="4383000" cy="1770120"/>
          </a:xfrm>
          <a:custGeom>
            <a:avLst/>
            <a:gdLst/>
            <a:ahLst/>
            <a:rect l="l" t="t" r="r" b="b"/>
            <a:pathLst>
              <a:path w="1634945" h="660400">
                <a:moveTo>
                  <a:pt x="1510484" y="660400"/>
                </a:moveTo>
                <a:lnTo>
                  <a:pt x="124460" y="660400"/>
                </a:lnTo>
                <a:cubicBezTo>
                  <a:pt x="55880" y="660400"/>
                  <a:pt x="0" y="604520"/>
                  <a:pt x="0" y="535940"/>
                </a:cubicBezTo>
                <a:lnTo>
                  <a:pt x="0" y="124460"/>
                </a:lnTo>
                <a:cubicBezTo>
                  <a:pt x="0" y="55880"/>
                  <a:pt x="55880" y="0"/>
                  <a:pt x="124460" y="0"/>
                </a:cubicBezTo>
                <a:lnTo>
                  <a:pt x="1510485" y="0"/>
                </a:lnTo>
                <a:cubicBezTo>
                  <a:pt x="1579065" y="0"/>
                  <a:pt x="1634945" y="55880"/>
                  <a:pt x="1634945" y="124460"/>
                </a:cubicBezTo>
                <a:lnTo>
                  <a:pt x="1634945" y="535940"/>
                </a:lnTo>
                <a:cubicBezTo>
                  <a:pt x="1634945" y="604520"/>
                  <a:pt x="1579065" y="660400"/>
                  <a:pt x="1510485" y="660400"/>
                </a:cubicBezTo>
                <a:close/>
              </a:path>
            </a:pathLst>
          </a:custGeom>
          <a:solidFill>
            <a:srgbClr val="ffffff"/>
          </a:solidFill>
          <a:ln>
            <a:noFill/>
          </a:ln>
        </p:spPr>
        <p:style>
          <a:lnRef idx="0"/>
          <a:fillRef idx="0"/>
          <a:effectRef idx="0"/>
          <a:fontRef idx="minor"/>
        </p:style>
      </p:sp>
      <p:sp>
        <p:nvSpPr>
          <p:cNvPr id="145" name="CustomShape 22"/>
          <p:cNvSpPr/>
          <p:nvPr/>
        </p:nvSpPr>
        <p:spPr>
          <a:xfrm>
            <a:off x="9223200" y="4228560"/>
            <a:ext cx="4481280" cy="1832760"/>
          </a:xfrm>
          <a:custGeom>
            <a:avLst/>
            <a:gdLst/>
            <a:ahLst/>
            <a:rect l="l" t="t" r="r" b="b"/>
            <a:pathLst>
              <a:path w="2439210" h="997667">
                <a:moveTo>
                  <a:pt x="2314750" y="997667"/>
                </a:moveTo>
                <a:lnTo>
                  <a:pt x="124460" y="997667"/>
                </a:lnTo>
                <a:cubicBezTo>
                  <a:pt x="55880" y="997667"/>
                  <a:pt x="0" y="941787"/>
                  <a:pt x="0" y="873207"/>
                </a:cubicBezTo>
                <a:lnTo>
                  <a:pt x="0" y="124460"/>
                </a:lnTo>
                <a:cubicBezTo>
                  <a:pt x="0" y="55880"/>
                  <a:pt x="55880" y="0"/>
                  <a:pt x="124460" y="0"/>
                </a:cubicBezTo>
                <a:lnTo>
                  <a:pt x="2314750" y="0"/>
                </a:lnTo>
                <a:cubicBezTo>
                  <a:pt x="2383330" y="0"/>
                  <a:pt x="2439210" y="55880"/>
                  <a:pt x="2439210" y="124460"/>
                </a:cubicBezTo>
                <a:lnTo>
                  <a:pt x="2439210" y="873207"/>
                </a:lnTo>
                <a:cubicBezTo>
                  <a:pt x="2439210" y="941787"/>
                  <a:pt x="2383330" y="997667"/>
                  <a:pt x="2314750" y="997667"/>
                </a:cubicBezTo>
                <a:close/>
              </a:path>
            </a:pathLst>
          </a:custGeom>
          <a:solidFill>
            <a:srgbClr val="ffffff"/>
          </a:solidFill>
          <a:ln>
            <a:noFill/>
          </a:ln>
        </p:spPr>
        <p:style>
          <a:lnRef idx="0"/>
          <a:fillRef idx="0"/>
          <a:effectRef idx="0"/>
          <a:fontRef idx="minor"/>
        </p:style>
      </p:sp>
      <p:pic>
        <p:nvPicPr>
          <p:cNvPr id="146" name="Picture 39" descr=""/>
          <p:cNvPicPr/>
          <p:nvPr/>
        </p:nvPicPr>
        <p:blipFill>
          <a:blip r:embed="rId7"/>
          <a:stretch/>
        </p:blipFill>
        <p:spPr>
          <a:xfrm rot="16200000">
            <a:off x="11001600" y="5914800"/>
            <a:ext cx="946440" cy="946440"/>
          </a:xfrm>
          <a:prstGeom prst="rect">
            <a:avLst/>
          </a:prstGeom>
          <a:ln>
            <a:noFill/>
          </a:ln>
        </p:spPr>
      </p:pic>
      <p:sp>
        <p:nvSpPr>
          <p:cNvPr id="147" name="CustomShape 23"/>
          <p:cNvSpPr/>
          <p:nvPr/>
        </p:nvSpPr>
        <p:spPr>
          <a:xfrm>
            <a:off x="9566640" y="6832800"/>
            <a:ext cx="3969000" cy="155448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Продаж талонів, квитанцій, квитків з нанесеними друкарським способом серією, номером, номінальною вартістю в кіосках та салонах транспортних засобів для проїзду в електротранспорті, на морських і річкових суднах</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48" name="CustomShape 24"/>
          <p:cNvSpPr/>
          <p:nvPr/>
        </p:nvSpPr>
        <p:spPr>
          <a:xfrm>
            <a:off x="11139480" y="61236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11</a:t>
            </a:r>
            <a:endParaRPr b="0" lang="uk-UA" sz="1800" spc="-1" strike="noStrike">
              <a:solidFill>
                <a:srgbClr val="000000"/>
              </a:solidFill>
              <a:uFill>
                <a:solidFill>
                  <a:srgbClr val="ffffff"/>
                </a:solidFill>
              </a:uFill>
              <a:latin typeface="Arial"/>
            </a:endParaRPr>
          </a:p>
        </p:txBody>
      </p:sp>
      <p:sp>
        <p:nvSpPr>
          <p:cNvPr id="149" name="CustomShape 25"/>
          <p:cNvSpPr/>
          <p:nvPr/>
        </p:nvSpPr>
        <p:spPr>
          <a:xfrm>
            <a:off x="13726440" y="5801040"/>
            <a:ext cx="4368240" cy="1334160"/>
          </a:xfrm>
          <a:custGeom>
            <a:avLst/>
            <a:gdLst/>
            <a:ahLst/>
            <a:rect l="l" t="t" r="r" b="b"/>
            <a:pathLst>
              <a:path w="2161564" h="660400">
                <a:moveTo>
                  <a:pt x="2037104" y="660400"/>
                </a:moveTo>
                <a:lnTo>
                  <a:pt x="124460" y="660400"/>
                </a:lnTo>
                <a:cubicBezTo>
                  <a:pt x="55880" y="660400"/>
                  <a:pt x="0" y="604520"/>
                  <a:pt x="0" y="535940"/>
                </a:cubicBezTo>
                <a:lnTo>
                  <a:pt x="0" y="124460"/>
                </a:lnTo>
                <a:cubicBezTo>
                  <a:pt x="0" y="55880"/>
                  <a:pt x="55880" y="0"/>
                  <a:pt x="124460" y="0"/>
                </a:cubicBezTo>
                <a:lnTo>
                  <a:pt x="2037104" y="0"/>
                </a:lnTo>
                <a:cubicBezTo>
                  <a:pt x="2105684" y="0"/>
                  <a:pt x="2161564" y="55880"/>
                  <a:pt x="2161564" y="124460"/>
                </a:cubicBezTo>
                <a:lnTo>
                  <a:pt x="2161564" y="535940"/>
                </a:lnTo>
                <a:cubicBezTo>
                  <a:pt x="2161564" y="604520"/>
                  <a:pt x="2105684" y="660400"/>
                  <a:pt x="2037104" y="660400"/>
                </a:cubicBezTo>
                <a:close/>
              </a:path>
            </a:pathLst>
          </a:custGeom>
          <a:solidFill>
            <a:srgbClr val="ffffff"/>
          </a:solidFill>
          <a:ln>
            <a:noFill/>
          </a:ln>
        </p:spPr>
        <p:style>
          <a:lnRef idx="0"/>
          <a:fillRef idx="0"/>
          <a:effectRef idx="0"/>
          <a:fontRef idx="minor"/>
        </p:style>
      </p:sp>
      <p:pic>
        <p:nvPicPr>
          <p:cNvPr id="150" name="Picture 44" descr=""/>
          <p:cNvPicPr/>
          <p:nvPr/>
        </p:nvPicPr>
        <p:blipFill>
          <a:blip r:embed="rId8"/>
          <a:stretch/>
        </p:blipFill>
        <p:spPr>
          <a:xfrm rot="16200000">
            <a:off x="15384600" y="5262840"/>
            <a:ext cx="946440" cy="946440"/>
          </a:xfrm>
          <a:prstGeom prst="rect">
            <a:avLst/>
          </a:prstGeom>
          <a:ln>
            <a:noFill/>
          </a:ln>
        </p:spPr>
      </p:pic>
      <p:sp>
        <p:nvSpPr>
          <p:cNvPr id="151" name="CustomShape 26"/>
          <p:cNvSpPr/>
          <p:nvPr/>
        </p:nvSpPr>
        <p:spPr>
          <a:xfrm>
            <a:off x="13915800" y="6262560"/>
            <a:ext cx="3969000" cy="88812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Організація прийому та обслуговування туристів в Україні, розрахунки за які проводяться у безготівковій формі</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52" name="CustomShape 27"/>
          <p:cNvSpPr/>
          <p:nvPr/>
        </p:nvSpPr>
        <p:spPr>
          <a:xfrm>
            <a:off x="15522840" y="547164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15</a:t>
            </a:r>
            <a:endParaRPr b="0" lang="uk-UA" sz="1800" spc="-1" strike="noStrike">
              <a:solidFill>
                <a:srgbClr val="000000"/>
              </a:solidFill>
              <a:uFill>
                <a:solidFill>
                  <a:srgbClr val="ffffff"/>
                </a:solidFill>
              </a:uFill>
              <a:latin typeface="Arial"/>
            </a:endParaRPr>
          </a:p>
        </p:txBody>
      </p:sp>
      <p:sp>
        <p:nvSpPr>
          <p:cNvPr id="153" name="CustomShape 28"/>
          <p:cNvSpPr/>
          <p:nvPr/>
        </p:nvSpPr>
        <p:spPr>
          <a:xfrm>
            <a:off x="4831920" y="2903760"/>
            <a:ext cx="4307040" cy="1720440"/>
          </a:xfrm>
          <a:custGeom>
            <a:avLst/>
            <a:gdLst/>
            <a:ahLst/>
            <a:rect l="l" t="t" r="r" b="b"/>
            <a:pathLst>
              <a:path w="1718635" h="686627">
                <a:moveTo>
                  <a:pt x="1594175" y="686627"/>
                </a:moveTo>
                <a:lnTo>
                  <a:pt x="124460" y="686627"/>
                </a:lnTo>
                <a:cubicBezTo>
                  <a:pt x="55880" y="686627"/>
                  <a:pt x="0" y="630747"/>
                  <a:pt x="0" y="562167"/>
                </a:cubicBezTo>
                <a:lnTo>
                  <a:pt x="0" y="124460"/>
                </a:lnTo>
                <a:cubicBezTo>
                  <a:pt x="0" y="55880"/>
                  <a:pt x="55880" y="0"/>
                  <a:pt x="124460" y="0"/>
                </a:cubicBezTo>
                <a:lnTo>
                  <a:pt x="1594175" y="0"/>
                </a:lnTo>
                <a:cubicBezTo>
                  <a:pt x="1662755" y="0"/>
                  <a:pt x="1718635" y="55880"/>
                  <a:pt x="1718635" y="124460"/>
                </a:cubicBezTo>
                <a:lnTo>
                  <a:pt x="1718635" y="562167"/>
                </a:lnTo>
                <a:cubicBezTo>
                  <a:pt x="1718635" y="630747"/>
                  <a:pt x="1662755" y="686627"/>
                  <a:pt x="1594175" y="686627"/>
                </a:cubicBezTo>
                <a:close/>
              </a:path>
            </a:pathLst>
          </a:custGeom>
          <a:solidFill>
            <a:srgbClr val="ffffff"/>
          </a:solidFill>
          <a:ln>
            <a:noFill/>
          </a:ln>
        </p:spPr>
        <p:style>
          <a:lnRef idx="0"/>
          <a:fillRef idx="0"/>
          <a:effectRef idx="0"/>
          <a:fontRef idx="minor"/>
        </p:style>
      </p:sp>
      <p:pic>
        <p:nvPicPr>
          <p:cNvPr id="154" name="Picture 49" descr=""/>
          <p:cNvPicPr/>
          <p:nvPr/>
        </p:nvPicPr>
        <p:blipFill>
          <a:blip r:embed="rId9"/>
          <a:stretch/>
        </p:blipFill>
        <p:spPr>
          <a:xfrm rot="16200000">
            <a:off x="6512040" y="2307600"/>
            <a:ext cx="946440" cy="946440"/>
          </a:xfrm>
          <a:prstGeom prst="rect">
            <a:avLst/>
          </a:prstGeom>
          <a:ln>
            <a:noFill/>
          </a:ln>
        </p:spPr>
      </p:pic>
      <p:sp>
        <p:nvSpPr>
          <p:cNvPr id="155" name="CustomShape 29"/>
          <p:cNvSpPr/>
          <p:nvPr/>
        </p:nvSpPr>
        <p:spPr>
          <a:xfrm>
            <a:off x="5000760" y="3313440"/>
            <a:ext cx="3969000" cy="155448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та громадське харчування на території села, що здійснюється підприємствами споживчої кооперації, а також с/гтоваровиробниками, які використовують продукцію власного виробництва.</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56" name="CustomShape 30"/>
          <p:cNvSpPr/>
          <p:nvPr/>
        </p:nvSpPr>
        <p:spPr>
          <a:xfrm>
            <a:off x="6650280" y="25164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5</a:t>
            </a:r>
            <a:endParaRPr b="0" lang="uk-UA" sz="1800" spc="-1" strike="noStrike">
              <a:solidFill>
                <a:srgbClr val="000000"/>
              </a:solidFill>
              <a:uFill>
                <a:solidFill>
                  <a:srgbClr val="ffffff"/>
                </a:solidFill>
              </a:uFill>
              <a:latin typeface="Arial"/>
            </a:endParaRPr>
          </a:p>
        </p:txBody>
      </p:sp>
      <p:sp>
        <p:nvSpPr>
          <p:cNvPr id="157" name="CustomShape 31"/>
          <p:cNvSpPr/>
          <p:nvPr/>
        </p:nvSpPr>
        <p:spPr>
          <a:xfrm>
            <a:off x="2167200" y="63057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3</a:t>
            </a:r>
            <a:endParaRPr b="0" lang="uk-UA" sz="1800" spc="-1" strike="noStrike">
              <a:solidFill>
                <a:srgbClr val="000000"/>
              </a:solidFill>
              <a:uFill>
                <a:solidFill>
                  <a:srgbClr val="ffffff"/>
                </a:solidFill>
              </a:uFill>
              <a:latin typeface="Arial"/>
            </a:endParaRPr>
          </a:p>
        </p:txBody>
      </p:sp>
      <p:sp>
        <p:nvSpPr>
          <p:cNvPr id="158" name="CustomShape 32"/>
          <p:cNvSpPr/>
          <p:nvPr/>
        </p:nvSpPr>
        <p:spPr>
          <a:xfrm>
            <a:off x="568440" y="8561160"/>
            <a:ext cx="4234320" cy="1509480"/>
          </a:xfrm>
          <a:custGeom>
            <a:avLst/>
            <a:gdLst/>
            <a:ahLst/>
            <a:rect l="l" t="t" r="r" b="b"/>
            <a:pathLst>
              <a:path w="2022399" h="721028">
                <a:moveTo>
                  <a:pt x="1897939" y="721028"/>
                </a:moveTo>
                <a:lnTo>
                  <a:pt x="124460" y="721028"/>
                </a:lnTo>
                <a:cubicBezTo>
                  <a:pt x="55880" y="721028"/>
                  <a:pt x="0" y="665148"/>
                  <a:pt x="0" y="596568"/>
                </a:cubicBezTo>
                <a:lnTo>
                  <a:pt x="0" y="124460"/>
                </a:lnTo>
                <a:cubicBezTo>
                  <a:pt x="0" y="55880"/>
                  <a:pt x="55880" y="0"/>
                  <a:pt x="124460" y="0"/>
                </a:cubicBezTo>
                <a:lnTo>
                  <a:pt x="1897939" y="0"/>
                </a:lnTo>
                <a:cubicBezTo>
                  <a:pt x="1966519" y="0"/>
                  <a:pt x="2022399" y="55880"/>
                  <a:pt x="2022399" y="124460"/>
                </a:cubicBezTo>
                <a:lnTo>
                  <a:pt x="2022399" y="596568"/>
                </a:lnTo>
                <a:cubicBezTo>
                  <a:pt x="2022399" y="665148"/>
                  <a:pt x="1966519" y="721028"/>
                  <a:pt x="1897939" y="721028"/>
                </a:cubicBezTo>
                <a:close/>
              </a:path>
            </a:pathLst>
          </a:custGeom>
          <a:solidFill>
            <a:srgbClr val="ffffff"/>
          </a:solidFill>
          <a:ln>
            <a:noFill/>
          </a:ln>
        </p:spPr>
        <p:style>
          <a:lnRef idx="0"/>
          <a:fillRef idx="0"/>
          <a:effectRef idx="0"/>
          <a:fontRef idx="minor"/>
        </p:style>
      </p:sp>
      <p:sp>
        <p:nvSpPr>
          <p:cNvPr id="159" name="CustomShape 33"/>
          <p:cNvSpPr/>
          <p:nvPr/>
        </p:nvSpPr>
        <p:spPr>
          <a:xfrm>
            <a:off x="756000" y="897876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родаж страв та безалкогольних напоїв у буфетах вищих навчальних закладів, у їдальнях і буфетах підприємств УТОС та УТОГ</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60" name="CustomShape 34"/>
          <p:cNvSpPr/>
          <p:nvPr/>
        </p:nvSpPr>
        <p:spPr>
          <a:xfrm>
            <a:off x="2304000" y="82317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3</a:t>
            </a:r>
            <a:endParaRPr b="0" lang="uk-UA" sz="1800" spc="-1" strike="noStrike">
              <a:solidFill>
                <a:srgbClr val="000000"/>
              </a:solidFill>
              <a:uFill>
                <a:solidFill>
                  <a:srgbClr val="ffffff"/>
                </a:solidFill>
              </a:uFill>
              <a:latin typeface="Arial"/>
            </a:endParaRPr>
          </a:p>
        </p:txBody>
      </p:sp>
      <p:pic>
        <p:nvPicPr>
          <p:cNvPr id="161" name="Picture 57" descr=""/>
          <p:cNvPicPr/>
          <p:nvPr/>
        </p:nvPicPr>
        <p:blipFill>
          <a:blip r:embed="rId10"/>
          <a:stretch/>
        </p:blipFill>
        <p:spPr>
          <a:xfrm rot="16200000">
            <a:off x="2165760" y="8022960"/>
            <a:ext cx="946440" cy="946440"/>
          </a:xfrm>
          <a:prstGeom prst="rect">
            <a:avLst/>
          </a:prstGeom>
          <a:ln>
            <a:noFill/>
          </a:ln>
        </p:spPr>
      </p:pic>
      <p:sp>
        <p:nvSpPr>
          <p:cNvPr id="162" name="CustomShape 35"/>
          <p:cNvSpPr/>
          <p:nvPr/>
        </p:nvSpPr>
        <p:spPr>
          <a:xfrm>
            <a:off x="2298960" y="818568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4</a:t>
            </a:r>
            <a:endParaRPr b="0" lang="uk-UA" sz="1800" spc="-1" strike="noStrike">
              <a:solidFill>
                <a:srgbClr val="000000"/>
              </a:solidFill>
              <a:uFill>
                <a:solidFill>
                  <a:srgbClr val="ffffff"/>
                </a:solidFill>
              </a:uFill>
              <a:latin typeface="Arial"/>
            </a:endParaRPr>
          </a:p>
        </p:txBody>
      </p:sp>
      <p:sp>
        <p:nvSpPr>
          <p:cNvPr id="163" name="CustomShape 36"/>
          <p:cNvSpPr/>
          <p:nvPr/>
        </p:nvSpPr>
        <p:spPr>
          <a:xfrm>
            <a:off x="4803120" y="5091480"/>
            <a:ext cx="4335480" cy="1415880"/>
          </a:xfrm>
          <a:custGeom>
            <a:avLst/>
            <a:gdLst/>
            <a:ahLst/>
            <a:rect l="l" t="t" r="r" b="b"/>
            <a:pathLst>
              <a:path w="2102383" h="686627">
                <a:moveTo>
                  <a:pt x="1977922" y="686627"/>
                </a:moveTo>
                <a:lnTo>
                  <a:pt x="124460" y="686627"/>
                </a:lnTo>
                <a:cubicBezTo>
                  <a:pt x="55880" y="686627"/>
                  <a:pt x="0" y="630747"/>
                  <a:pt x="0" y="562167"/>
                </a:cubicBezTo>
                <a:lnTo>
                  <a:pt x="0" y="124460"/>
                </a:lnTo>
                <a:cubicBezTo>
                  <a:pt x="0" y="55880"/>
                  <a:pt x="55880" y="0"/>
                  <a:pt x="124460" y="0"/>
                </a:cubicBezTo>
                <a:lnTo>
                  <a:pt x="1977922" y="0"/>
                </a:lnTo>
                <a:cubicBezTo>
                  <a:pt x="2046503" y="0"/>
                  <a:pt x="2102383" y="55880"/>
                  <a:pt x="2102383" y="124460"/>
                </a:cubicBezTo>
                <a:lnTo>
                  <a:pt x="2102383" y="562167"/>
                </a:lnTo>
                <a:cubicBezTo>
                  <a:pt x="2102383" y="630747"/>
                  <a:pt x="2046503" y="686627"/>
                  <a:pt x="1977922" y="686627"/>
                </a:cubicBezTo>
                <a:close/>
              </a:path>
            </a:pathLst>
          </a:custGeom>
          <a:solidFill>
            <a:srgbClr val="ffffff"/>
          </a:solidFill>
          <a:ln>
            <a:noFill/>
          </a:ln>
        </p:spPr>
        <p:style>
          <a:lnRef idx="0"/>
          <a:fillRef idx="0"/>
          <a:effectRef idx="0"/>
          <a:fontRef idx="minor"/>
        </p:style>
      </p:sp>
      <p:pic>
        <p:nvPicPr>
          <p:cNvPr id="164" name="Picture 61" descr=""/>
          <p:cNvPicPr/>
          <p:nvPr/>
        </p:nvPicPr>
        <p:blipFill>
          <a:blip r:embed="rId11"/>
          <a:stretch/>
        </p:blipFill>
        <p:spPr>
          <a:xfrm rot="16200000">
            <a:off x="6483600" y="4495320"/>
            <a:ext cx="946440" cy="946440"/>
          </a:xfrm>
          <a:prstGeom prst="rect">
            <a:avLst/>
          </a:prstGeom>
          <a:ln>
            <a:noFill/>
          </a:ln>
        </p:spPr>
      </p:pic>
      <p:sp>
        <p:nvSpPr>
          <p:cNvPr id="165" name="CustomShape 37"/>
          <p:cNvSpPr/>
          <p:nvPr/>
        </p:nvSpPr>
        <p:spPr>
          <a:xfrm>
            <a:off x="4972320" y="550116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громадське харчування, побутове обслуговування на території закритих військових гарнізонів і містечок, а також в/ч, розташованиху межах сіл.</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66" name="CustomShape 38"/>
          <p:cNvSpPr/>
          <p:nvPr/>
        </p:nvSpPr>
        <p:spPr>
          <a:xfrm>
            <a:off x="6621480" y="47041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6</a:t>
            </a:r>
            <a:endParaRPr b="0" lang="uk-UA" sz="1800" spc="-1" strike="noStrike">
              <a:solidFill>
                <a:srgbClr val="000000"/>
              </a:solidFill>
              <a:uFill>
                <a:solidFill>
                  <a:srgbClr val="ffffff"/>
                </a:solidFill>
              </a:uFill>
              <a:latin typeface="Arial"/>
            </a:endParaRPr>
          </a:p>
        </p:txBody>
      </p:sp>
      <p:sp>
        <p:nvSpPr>
          <p:cNvPr id="167" name="CustomShape 39"/>
          <p:cNvSpPr/>
          <p:nvPr/>
        </p:nvSpPr>
        <p:spPr>
          <a:xfrm>
            <a:off x="4972320" y="6940440"/>
            <a:ext cx="4176000" cy="1094040"/>
          </a:xfrm>
          <a:custGeom>
            <a:avLst/>
            <a:gdLst/>
            <a:ahLst/>
            <a:rect l="l" t="t" r="r" b="b"/>
            <a:pathLst>
              <a:path w="3987456" h="1044895">
                <a:moveTo>
                  <a:pt x="3862996" y="1044895"/>
                </a:moveTo>
                <a:lnTo>
                  <a:pt x="124460" y="1044895"/>
                </a:lnTo>
                <a:cubicBezTo>
                  <a:pt x="55880" y="1044895"/>
                  <a:pt x="0" y="989015"/>
                  <a:pt x="0" y="920435"/>
                </a:cubicBezTo>
                <a:lnTo>
                  <a:pt x="0" y="124460"/>
                </a:lnTo>
                <a:cubicBezTo>
                  <a:pt x="0" y="55880"/>
                  <a:pt x="55880" y="0"/>
                  <a:pt x="124460" y="0"/>
                </a:cubicBezTo>
                <a:lnTo>
                  <a:pt x="3862996" y="0"/>
                </a:lnTo>
                <a:cubicBezTo>
                  <a:pt x="3931576" y="0"/>
                  <a:pt x="3987456" y="55880"/>
                  <a:pt x="3987456" y="124460"/>
                </a:cubicBezTo>
                <a:lnTo>
                  <a:pt x="3987456" y="920435"/>
                </a:lnTo>
                <a:cubicBezTo>
                  <a:pt x="3987456" y="989015"/>
                  <a:pt x="3931576" y="1044895"/>
                  <a:pt x="3862996" y="1044895"/>
                </a:cubicBezTo>
                <a:close/>
              </a:path>
            </a:pathLst>
          </a:custGeom>
          <a:solidFill>
            <a:srgbClr val="ffffff"/>
          </a:solidFill>
          <a:ln>
            <a:noFill/>
          </a:ln>
        </p:spPr>
        <p:style>
          <a:lnRef idx="0"/>
          <a:fillRef idx="0"/>
          <a:effectRef idx="0"/>
          <a:fontRef idx="minor"/>
        </p:style>
      </p:sp>
      <p:pic>
        <p:nvPicPr>
          <p:cNvPr id="168" name="Picture 66" descr=""/>
          <p:cNvPicPr/>
          <p:nvPr/>
        </p:nvPicPr>
        <p:blipFill>
          <a:blip r:embed="rId12"/>
          <a:stretch/>
        </p:blipFill>
        <p:spPr>
          <a:xfrm rot="16200000">
            <a:off x="6652440" y="6344280"/>
            <a:ext cx="946440" cy="946440"/>
          </a:xfrm>
          <a:prstGeom prst="rect">
            <a:avLst/>
          </a:prstGeom>
          <a:ln>
            <a:noFill/>
          </a:ln>
        </p:spPr>
      </p:pic>
      <p:sp>
        <p:nvSpPr>
          <p:cNvPr id="169" name="CustomShape 40"/>
          <p:cNvSpPr/>
          <p:nvPr/>
        </p:nvSpPr>
        <p:spPr>
          <a:xfrm>
            <a:off x="5141520" y="734976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медичними і фармацевтичними товарами, надання медичних і ветеринарних послуг на території села</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70" name="CustomShape 41"/>
          <p:cNvSpPr/>
          <p:nvPr/>
        </p:nvSpPr>
        <p:spPr>
          <a:xfrm>
            <a:off x="6790680" y="65527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7</a:t>
            </a:r>
            <a:endParaRPr b="0" lang="uk-UA" sz="1800" spc="-1" strike="noStrike">
              <a:solidFill>
                <a:srgbClr val="000000"/>
              </a:solidFill>
              <a:uFill>
                <a:solidFill>
                  <a:srgbClr val="ffffff"/>
                </a:solidFill>
              </a:uFill>
              <a:latin typeface="Arial"/>
            </a:endParaRPr>
          </a:p>
        </p:txBody>
      </p:sp>
      <p:sp>
        <p:nvSpPr>
          <p:cNvPr id="171" name="CustomShape 42"/>
          <p:cNvSpPr/>
          <p:nvPr/>
        </p:nvSpPr>
        <p:spPr>
          <a:xfrm>
            <a:off x="5141520" y="8683920"/>
            <a:ext cx="4176000" cy="1456920"/>
          </a:xfrm>
          <a:custGeom>
            <a:avLst/>
            <a:gdLst/>
            <a:ahLst/>
            <a:rect l="l" t="t" r="r" b="b"/>
            <a:pathLst>
              <a:path w="3987456" h="1391272">
                <a:moveTo>
                  <a:pt x="3862996" y="1391272"/>
                </a:moveTo>
                <a:lnTo>
                  <a:pt x="124460" y="1391272"/>
                </a:lnTo>
                <a:cubicBezTo>
                  <a:pt x="55880" y="1391272"/>
                  <a:pt x="0" y="1335392"/>
                  <a:pt x="0" y="1266812"/>
                </a:cubicBezTo>
                <a:lnTo>
                  <a:pt x="0" y="124460"/>
                </a:lnTo>
                <a:cubicBezTo>
                  <a:pt x="0" y="55880"/>
                  <a:pt x="55880" y="0"/>
                  <a:pt x="124460" y="0"/>
                </a:cubicBezTo>
                <a:lnTo>
                  <a:pt x="3862996" y="0"/>
                </a:lnTo>
                <a:cubicBezTo>
                  <a:pt x="3931576" y="0"/>
                  <a:pt x="3987456" y="55880"/>
                  <a:pt x="3987456" y="124460"/>
                </a:cubicBezTo>
                <a:lnTo>
                  <a:pt x="3987456" y="1266812"/>
                </a:lnTo>
                <a:cubicBezTo>
                  <a:pt x="3987456" y="1335392"/>
                  <a:pt x="3931576" y="1391272"/>
                  <a:pt x="3862996" y="1391272"/>
                </a:cubicBezTo>
                <a:close/>
              </a:path>
            </a:pathLst>
          </a:custGeom>
          <a:solidFill>
            <a:srgbClr val="ffffff"/>
          </a:solidFill>
          <a:ln>
            <a:noFill/>
          </a:ln>
        </p:spPr>
        <p:style>
          <a:lnRef idx="0"/>
          <a:fillRef idx="0"/>
          <a:effectRef idx="0"/>
          <a:fontRef idx="minor"/>
        </p:style>
      </p:sp>
      <p:pic>
        <p:nvPicPr>
          <p:cNvPr id="172" name="Picture 71" descr=""/>
          <p:cNvPicPr/>
          <p:nvPr/>
        </p:nvPicPr>
        <p:blipFill>
          <a:blip r:embed="rId13"/>
          <a:stretch/>
        </p:blipFill>
        <p:spPr>
          <a:xfrm rot="16200000">
            <a:off x="6821640" y="8087760"/>
            <a:ext cx="946440" cy="946440"/>
          </a:xfrm>
          <a:prstGeom prst="rect">
            <a:avLst/>
          </a:prstGeom>
          <a:ln>
            <a:noFill/>
          </a:ln>
        </p:spPr>
      </p:pic>
      <p:sp>
        <p:nvSpPr>
          <p:cNvPr id="173" name="CustomShape 43"/>
          <p:cNvSpPr/>
          <p:nvPr/>
        </p:nvSpPr>
        <p:spPr>
          <a:xfrm>
            <a:off x="5310360" y="909324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Продаж товарів (за переліком, встановленим КМУ за поданням Мінінфраструктури) і надання послуг поштовими відділеннями та пунктами зв'язку в селах</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74" name="CustomShape 44"/>
          <p:cNvSpPr/>
          <p:nvPr/>
        </p:nvSpPr>
        <p:spPr>
          <a:xfrm>
            <a:off x="6959880" y="82962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8</a:t>
            </a:r>
            <a:endParaRPr b="0" lang="uk-UA" sz="1800" spc="-1" strike="noStrike">
              <a:solidFill>
                <a:srgbClr val="000000"/>
              </a:solidFill>
              <a:uFill>
                <a:solidFill>
                  <a:srgbClr val="ffffff"/>
                </a:solidFill>
              </a:uFill>
              <a:latin typeface="Arial"/>
            </a:endParaRPr>
          </a:p>
        </p:txBody>
      </p:sp>
      <p:pic>
        <p:nvPicPr>
          <p:cNvPr id="175" name="Picture 74" descr=""/>
          <p:cNvPicPr/>
          <p:nvPr/>
        </p:nvPicPr>
        <p:blipFill>
          <a:blip r:embed="rId14"/>
          <a:stretch/>
        </p:blipFill>
        <p:spPr>
          <a:xfrm rot="16200000">
            <a:off x="10945080" y="3690000"/>
            <a:ext cx="946440" cy="946440"/>
          </a:xfrm>
          <a:prstGeom prst="rect">
            <a:avLst/>
          </a:prstGeom>
          <a:ln>
            <a:noFill/>
          </a:ln>
        </p:spPr>
      </p:pic>
      <p:sp>
        <p:nvSpPr>
          <p:cNvPr id="176" name="CustomShape 45"/>
          <p:cNvSpPr/>
          <p:nvPr/>
        </p:nvSpPr>
        <p:spPr>
          <a:xfrm>
            <a:off x="9510120" y="4608000"/>
            <a:ext cx="3969000" cy="17766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Продаж газет, журналів, конвертів, листівок, знаків оплати поштових послуг, іншої друкованої продукції на підприємствах поштового зв'язку, якщо питома вага такої продукції становить понад 50% загального товарообороту за відсутності продажу підакцизних товарів</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77" name="CustomShape 46"/>
          <p:cNvSpPr/>
          <p:nvPr/>
        </p:nvSpPr>
        <p:spPr>
          <a:xfrm>
            <a:off x="11060280" y="38988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10</a:t>
            </a:r>
            <a:endParaRPr b="0" lang="uk-UA" sz="1800" spc="-1" strike="noStrike">
              <a:solidFill>
                <a:srgbClr val="000000"/>
              </a:solidFill>
              <a:uFill>
                <a:solidFill>
                  <a:srgbClr val="ffffff"/>
                </a:solidFill>
              </a:uFill>
              <a:latin typeface="Arial"/>
            </a:endParaRPr>
          </a:p>
        </p:txBody>
      </p:sp>
      <p:sp>
        <p:nvSpPr>
          <p:cNvPr id="178" name="CustomShape 47"/>
          <p:cNvSpPr/>
          <p:nvPr/>
        </p:nvSpPr>
        <p:spPr>
          <a:xfrm>
            <a:off x="9468000" y="8807760"/>
            <a:ext cx="4255560" cy="1167120"/>
          </a:xfrm>
          <a:custGeom>
            <a:avLst/>
            <a:gdLst/>
            <a:ahLst/>
            <a:rect l="l" t="t" r="r" b="b"/>
            <a:pathLst>
              <a:path w="2407834" h="660400">
                <a:moveTo>
                  <a:pt x="2283374" y="660400"/>
                </a:moveTo>
                <a:lnTo>
                  <a:pt x="124460" y="660400"/>
                </a:lnTo>
                <a:cubicBezTo>
                  <a:pt x="55880" y="660400"/>
                  <a:pt x="0" y="604520"/>
                  <a:pt x="0" y="535940"/>
                </a:cubicBezTo>
                <a:lnTo>
                  <a:pt x="0" y="124460"/>
                </a:lnTo>
                <a:cubicBezTo>
                  <a:pt x="0" y="55880"/>
                  <a:pt x="55880" y="0"/>
                  <a:pt x="124460" y="0"/>
                </a:cubicBezTo>
                <a:lnTo>
                  <a:pt x="2283374" y="0"/>
                </a:lnTo>
                <a:cubicBezTo>
                  <a:pt x="2351954" y="0"/>
                  <a:pt x="2407834" y="55880"/>
                  <a:pt x="2407834" y="124460"/>
                </a:cubicBezTo>
                <a:lnTo>
                  <a:pt x="2407834" y="535940"/>
                </a:lnTo>
                <a:cubicBezTo>
                  <a:pt x="2407834" y="604520"/>
                  <a:pt x="2351954" y="660400"/>
                  <a:pt x="2283374" y="660400"/>
                </a:cubicBezTo>
                <a:close/>
              </a:path>
            </a:pathLst>
          </a:custGeom>
          <a:solidFill>
            <a:srgbClr val="ffffff"/>
          </a:solidFill>
          <a:ln>
            <a:noFill/>
          </a:ln>
        </p:spPr>
        <p:style>
          <a:lnRef idx="0"/>
          <a:fillRef idx="0"/>
          <a:effectRef idx="0"/>
          <a:fontRef idx="minor"/>
        </p:style>
      </p:sp>
      <p:pic>
        <p:nvPicPr>
          <p:cNvPr id="179" name="Picture 79" descr=""/>
          <p:cNvPicPr/>
          <p:nvPr/>
        </p:nvPicPr>
        <p:blipFill>
          <a:blip r:embed="rId15"/>
          <a:stretch/>
        </p:blipFill>
        <p:spPr>
          <a:xfrm rot="16200000">
            <a:off x="11189880" y="8269200"/>
            <a:ext cx="946440" cy="946440"/>
          </a:xfrm>
          <a:prstGeom prst="rect">
            <a:avLst/>
          </a:prstGeom>
          <a:ln>
            <a:noFill/>
          </a:ln>
        </p:spPr>
      </p:pic>
      <p:sp>
        <p:nvSpPr>
          <p:cNvPr id="180" name="CustomShape 48"/>
          <p:cNvSpPr/>
          <p:nvPr/>
        </p:nvSpPr>
        <p:spPr>
          <a:xfrm>
            <a:off x="9754920" y="9187200"/>
            <a:ext cx="3969000" cy="6660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Надання побутових послуг на території села (згідно переліку)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81" name="CustomShape 49"/>
          <p:cNvSpPr/>
          <p:nvPr/>
        </p:nvSpPr>
        <p:spPr>
          <a:xfrm>
            <a:off x="11328120" y="84780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12</a:t>
            </a:r>
            <a:endParaRPr b="0" lang="uk-UA" sz="1800" spc="-1" strike="noStrike">
              <a:solidFill>
                <a:srgbClr val="000000"/>
              </a:solidFill>
              <a:uFill>
                <a:solidFill>
                  <a:srgbClr val="ffffff"/>
                </a:solidFill>
              </a:uFill>
              <a:latin typeface="Arial"/>
            </a:endParaRPr>
          </a:p>
        </p:txBody>
      </p:sp>
      <p:sp>
        <p:nvSpPr>
          <p:cNvPr id="182" name="CustomShape 50"/>
          <p:cNvSpPr/>
          <p:nvPr/>
        </p:nvSpPr>
        <p:spPr>
          <a:xfrm>
            <a:off x="13726440" y="7544520"/>
            <a:ext cx="4368240" cy="1991520"/>
          </a:xfrm>
          <a:custGeom>
            <a:avLst/>
            <a:gdLst/>
            <a:ahLst/>
            <a:rect l="l" t="t" r="r" b="b"/>
            <a:pathLst>
              <a:path w="2161564" h="985597">
                <a:moveTo>
                  <a:pt x="2037104" y="985597"/>
                </a:moveTo>
                <a:lnTo>
                  <a:pt x="124460" y="985597"/>
                </a:lnTo>
                <a:cubicBezTo>
                  <a:pt x="55880" y="985597"/>
                  <a:pt x="0" y="929717"/>
                  <a:pt x="0" y="861137"/>
                </a:cubicBezTo>
                <a:lnTo>
                  <a:pt x="0" y="124460"/>
                </a:lnTo>
                <a:cubicBezTo>
                  <a:pt x="0" y="55880"/>
                  <a:pt x="55880" y="0"/>
                  <a:pt x="124460" y="0"/>
                </a:cubicBezTo>
                <a:lnTo>
                  <a:pt x="2037104" y="0"/>
                </a:lnTo>
                <a:cubicBezTo>
                  <a:pt x="2105684" y="0"/>
                  <a:pt x="2161564" y="55880"/>
                  <a:pt x="2161564" y="124460"/>
                </a:cubicBezTo>
                <a:lnTo>
                  <a:pt x="2161564" y="861137"/>
                </a:lnTo>
                <a:cubicBezTo>
                  <a:pt x="2161564" y="929717"/>
                  <a:pt x="2105684" y="985597"/>
                  <a:pt x="2037104" y="985597"/>
                </a:cubicBezTo>
                <a:close/>
              </a:path>
            </a:pathLst>
          </a:custGeom>
          <a:solidFill>
            <a:srgbClr val="ffffff"/>
          </a:solidFill>
          <a:ln>
            <a:noFill/>
          </a:ln>
        </p:spPr>
        <p:style>
          <a:lnRef idx="0"/>
          <a:fillRef idx="0"/>
          <a:effectRef idx="0"/>
          <a:fontRef idx="minor"/>
        </p:style>
      </p:sp>
      <p:pic>
        <p:nvPicPr>
          <p:cNvPr id="183" name="Picture 84" descr=""/>
          <p:cNvPicPr/>
          <p:nvPr/>
        </p:nvPicPr>
        <p:blipFill>
          <a:blip r:embed="rId16"/>
          <a:stretch/>
        </p:blipFill>
        <p:spPr>
          <a:xfrm rot="16200000">
            <a:off x="15384600" y="7006320"/>
            <a:ext cx="946440" cy="946440"/>
          </a:xfrm>
          <a:prstGeom prst="rect">
            <a:avLst/>
          </a:prstGeom>
          <a:ln>
            <a:noFill/>
          </a:ln>
        </p:spPr>
      </p:pic>
      <p:sp>
        <p:nvSpPr>
          <p:cNvPr id="184" name="CustomShape 51"/>
          <p:cNvSpPr/>
          <p:nvPr/>
        </p:nvSpPr>
        <p:spPr>
          <a:xfrm>
            <a:off x="13915800" y="8006040"/>
            <a:ext cx="3969000" cy="155448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Надання послуг:</a:t>
            </a:r>
            <a:endParaRPr b="0" lang="uk-UA" sz="1800" spc="-1" strike="noStrike">
              <a:solidFill>
                <a:srgbClr val="000000"/>
              </a:solidFill>
              <a:uFill>
                <a:solidFill>
                  <a:srgbClr val="ffffff"/>
                </a:solidFill>
              </a:uFill>
              <a:latin typeface="Arial"/>
            </a:endParaRPr>
          </a:p>
          <a:p>
            <a:pPr algn="ctr">
              <a:lnSpc>
                <a:spcPts val="617"/>
              </a:lnSpc>
            </a:pPr>
            <a:r>
              <a:rPr b="0" lang="uk-UA" sz="1250" spc="24" strike="noStrike">
                <a:solidFill>
                  <a:srgbClr val="14110f"/>
                </a:solidFill>
                <a:uFill>
                  <a:solidFill>
                    <a:srgbClr val="ffffff"/>
                  </a:solidFill>
                </a:uFill>
                <a:latin typeface="Roboto"/>
              </a:rPr>
              <a:t>з видачі дозволів на право ......);</a:t>
            </a:r>
            <a:endParaRPr b="0" lang="uk-UA" sz="1800" spc="-1" strike="noStrike">
              <a:solidFill>
                <a:srgbClr val="000000"/>
              </a:solidFill>
              <a:uFill>
                <a:solidFill>
                  <a:srgbClr val="ffffff"/>
                </a:solidFill>
              </a:uFill>
              <a:latin typeface="Arial"/>
            </a:endParaRPr>
          </a:p>
          <a:p>
            <a:pPr algn="ctr">
              <a:lnSpc>
                <a:spcPts val="617"/>
              </a:lnSpc>
            </a:pPr>
            <a:r>
              <a:rPr b="0" lang="uk-UA" sz="1250" spc="24" strike="noStrike">
                <a:solidFill>
                  <a:srgbClr val="14110f"/>
                </a:solidFill>
                <a:uFill>
                  <a:solidFill>
                    <a:srgbClr val="ffffff"/>
                  </a:solidFill>
                </a:uFill>
                <a:latin typeface="Roboto"/>
              </a:rPr>
              <a:t>з газопостачання, водопостачання, водовідведення і теплопостачання в селах за умови проведення розрахунків вдома у споживача</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85" name="CustomShape 52"/>
          <p:cNvSpPr/>
          <p:nvPr/>
        </p:nvSpPr>
        <p:spPr>
          <a:xfrm>
            <a:off x="15522840" y="72151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16</a:t>
            </a:r>
            <a:endParaRPr b="0" lang="uk-UA" sz="1800" spc="-1" strike="noStrike">
              <a:solidFill>
                <a:srgbClr val="000000"/>
              </a:solidFill>
              <a:uFill>
                <a:solidFill>
                  <a:srgbClr val="ffffff"/>
                </a:solidFill>
              </a:uFill>
              <a:latin typeface="Arial"/>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186" name="CustomShape 1"/>
          <p:cNvSpPr/>
          <p:nvPr/>
        </p:nvSpPr>
        <p:spPr>
          <a:xfrm>
            <a:off x="230040" y="2845800"/>
            <a:ext cx="4440960" cy="1325160"/>
          </a:xfrm>
          <a:custGeom>
            <a:avLst/>
            <a:gdLst/>
            <a:ahLst/>
            <a:rect l="l" t="t" r="r" b="b"/>
            <a:pathLst>
              <a:path w="2567303" h="766116">
                <a:moveTo>
                  <a:pt x="2442843" y="766115"/>
                </a:moveTo>
                <a:lnTo>
                  <a:pt x="124460" y="766115"/>
                </a:lnTo>
                <a:cubicBezTo>
                  <a:pt x="55880" y="766115"/>
                  <a:pt x="0" y="710235"/>
                  <a:pt x="0" y="641655"/>
                </a:cubicBezTo>
                <a:lnTo>
                  <a:pt x="0" y="124460"/>
                </a:lnTo>
                <a:cubicBezTo>
                  <a:pt x="0" y="55880"/>
                  <a:pt x="55880" y="0"/>
                  <a:pt x="124460" y="0"/>
                </a:cubicBezTo>
                <a:lnTo>
                  <a:pt x="2442843" y="0"/>
                </a:lnTo>
                <a:cubicBezTo>
                  <a:pt x="2511423" y="0"/>
                  <a:pt x="2567303" y="55880"/>
                  <a:pt x="2567303" y="124460"/>
                </a:cubicBezTo>
                <a:lnTo>
                  <a:pt x="2567303" y="641656"/>
                </a:lnTo>
                <a:cubicBezTo>
                  <a:pt x="2567303" y="710236"/>
                  <a:pt x="2511423" y="766116"/>
                  <a:pt x="2442843" y="766116"/>
                </a:cubicBezTo>
                <a:close/>
              </a:path>
            </a:pathLst>
          </a:custGeom>
          <a:solidFill>
            <a:srgbClr val="ffffff"/>
          </a:solidFill>
          <a:ln>
            <a:noFill/>
          </a:ln>
        </p:spPr>
        <p:style>
          <a:lnRef idx="0"/>
          <a:fillRef idx="0"/>
          <a:effectRef idx="0"/>
          <a:fontRef idx="minor"/>
        </p:style>
      </p:sp>
      <p:pic>
        <p:nvPicPr>
          <p:cNvPr id="187" name="Picture 4" descr=""/>
          <p:cNvPicPr/>
          <p:nvPr/>
        </p:nvPicPr>
        <p:blipFill>
          <a:blip r:embed="rId1"/>
          <a:stretch/>
        </p:blipFill>
        <p:spPr>
          <a:xfrm rot="16200000">
            <a:off x="1860120" y="2307600"/>
            <a:ext cx="946440" cy="946440"/>
          </a:xfrm>
          <a:prstGeom prst="rect">
            <a:avLst/>
          </a:prstGeom>
          <a:ln>
            <a:noFill/>
          </a:ln>
        </p:spPr>
      </p:pic>
      <p:sp>
        <p:nvSpPr>
          <p:cNvPr id="188" name="CustomShape 2"/>
          <p:cNvSpPr/>
          <p:nvPr/>
        </p:nvSpPr>
        <p:spPr>
          <a:xfrm>
            <a:off x="425160" y="3225600"/>
            <a:ext cx="3969000" cy="88812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Продаж предметів релігійно- обрядової атрибутики та надання обрядових послуг релігійними організаціями.</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189" name="CustomShape 3"/>
          <p:cNvSpPr/>
          <p:nvPr/>
        </p:nvSpPr>
        <p:spPr>
          <a:xfrm>
            <a:off x="1938240" y="24699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17</a:t>
            </a:r>
            <a:endParaRPr b="0" lang="uk-UA" sz="1800" spc="-1" strike="noStrike">
              <a:solidFill>
                <a:srgbClr val="000000"/>
              </a:solidFill>
              <a:uFill>
                <a:solidFill>
                  <a:srgbClr val="ffffff"/>
                </a:solidFill>
              </a:uFill>
              <a:latin typeface="Arial"/>
            </a:endParaRPr>
          </a:p>
        </p:txBody>
      </p:sp>
      <p:sp>
        <p:nvSpPr>
          <p:cNvPr id="190" name="CustomShape 4"/>
          <p:cNvSpPr/>
          <p:nvPr/>
        </p:nvSpPr>
        <p:spPr>
          <a:xfrm>
            <a:off x="1191600" y="1717560"/>
            <a:ext cx="15904800" cy="1057320"/>
          </a:xfrm>
          <a:prstGeom prst="rect">
            <a:avLst/>
          </a:prstGeom>
          <a:noFill/>
          <a:ln>
            <a:noFill/>
          </a:ln>
        </p:spPr>
        <p:style>
          <a:lnRef idx="0"/>
          <a:fillRef idx="0"/>
          <a:effectRef idx="0"/>
          <a:fontRef idx="minor"/>
        </p:style>
        <p:txBody>
          <a:bodyPr lIns="0" rIns="0" tIns="0" bIns="0"/>
          <a:p>
            <a:pPr algn="ctr">
              <a:lnSpc>
                <a:spcPts val="1469"/>
              </a:lnSpc>
            </a:pPr>
            <a:r>
              <a:rPr b="0" lang="uk-UA" sz="2979" spc="58" strike="noStrike">
                <a:solidFill>
                  <a:srgbClr val="14110f"/>
                </a:solidFill>
                <a:uFill>
                  <a:solidFill>
                    <a:srgbClr val="ffffff"/>
                  </a:solidFill>
                </a:uFill>
                <a:latin typeface="Roboto"/>
              </a:rPr>
              <a:t>РРО та ПРРО не застосовуються з обов ’язковим використанням РК</a:t>
            </a:r>
            <a:endParaRPr b="0" lang="uk-UA" sz="1800" spc="-1" strike="noStrike">
              <a:solidFill>
                <a:srgbClr val="000000"/>
              </a:solidFill>
              <a:uFill>
                <a:solidFill>
                  <a:srgbClr val="ffffff"/>
                </a:solidFill>
              </a:uFill>
              <a:latin typeface="Arial"/>
            </a:endParaRPr>
          </a:p>
          <a:p>
            <a:pPr algn="ctr">
              <a:lnSpc>
                <a:spcPts val="1469"/>
              </a:lnSpc>
            </a:pPr>
            <a:endParaRPr b="0" lang="uk-UA" sz="1800" spc="-1" strike="noStrike">
              <a:solidFill>
                <a:srgbClr val="000000"/>
              </a:solidFill>
              <a:uFill>
                <a:solidFill>
                  <a:srgbClr val="ffffff"/>
                </a:solidFill>
              </a:uFill>
              <a:latin typeface="Arial"/>
            </a:endParaRPr>
          </a:p>
        </p:txBody>
      </p:sp>
      <p:sp>
        <p:nvSpPr>
          <p:cNvPr id="191" name="CustomShape 5"/>
          <p:cNvSpPr/>
          <p:nvPr/>
        </p:nvSpPr>
        <p:spPr>
          <a:xfrm>
            <a:off x="1191600" y="560880"/>
            <a:ext cx="15904800" cy="907560"/>
          </a:xfrm>
          <a:prstGeom prst="rect">
            <a:avLst/>
          </a:prstGeom>
          <a:noFill/>
          <a:ln>
            <a:noFill/>
          </a:ln>
        </p:spPr>
        <p:style>
          <a:lnRef idx="0"/>
          <a:fillRef idx="0"/>
          <a:effectRef idx="0"/>
          <a:fontRef idx="minor"/>
        </p:style>
        <p:txBody>
          <a:bodyPr lIns="0" rIns="0" tIns="0" bIns="0"/>
          <a:p>
            <a:pPr algn="ctr">
              <a:lnSpc>
                <a:spcPts val="2522"/>
              </a:lnSpc>
            </a:pPr>
            <a:r>
              <a:rPr b="0" lang="uk-UA" sz="5500" spc="-52" strike="noStrike">
                <a:solidFill>
                  <a:srgbClr val="14110f"/>
                </a:solidFill>
                <a:uFill>
                  <a:solidFill>
                    <a:srgbClr val="ffffff"/>
                  </a:solidFill>
                </a:uFill>
                <a:latin typeface="Roboto Bold"/>
              </a:rPr>
              <a:t>ХТО </a:t>
            </a:r>
            <a:r>
              <a:rPr b="0" lang="uk-UA" sz="5500" spc="-52" strike="noStrike">
                <a:solidFill>
                  <a:srgbClr val="ff1616"/>
                </a:solidFill>
                <a:uFill>
                  <a:solidFill>
                    <a:srgbClr val="ffffff"/>
                  </a:solidFill>
                </a:uFill>
                <a:latin typeface="Roboto Bold"/>
              </a:rPr>
              <a:t>НЕ </a:t>
            </a:r>
            <a:r>
              <a:rPr b="0" lang="uk-UA" sz="5500" spc="-52" strike="noStrike">
                <a:solidFill>
                  <a:srgbClr val="14110f"/>
                </a:solidFill>
                <a:uFill>
                  <a:solidFill>
                    <a:srgbClr val="ffffff"/>
                  </a:solidFill>
                </a:uFill>
                <a:latin typeface="Roboto Bold"/>
              </a:rPr>
              <a:t>ЗАСТОСОВУЄ РРО?</a:t>
            </a:r>
            <a:endParaRPr b="0" lang="uk-UA" sz="1800" spc="-1" strike="noStrike">
              <a:solidFill>
                <a:srgbClr val="000000"/>
              </a:solidFill>
              <a:uFill>
                <a:solidFill>
                  <a:srgbClr val="ffffff"/>
                </a:solidFill>
              </a:uFill>
              <a:latin typeface="Arial"/>
            </a:endParaRPr>
          </a:p>
        </p:txBody>
      </p:sp>
      <p:sp>
        <p:nvSpPr>
          <p:cNvPr id="192" name="CustomShape 6"/>
          <p:cNvSpPr/>
          <p:nvPr/>
        </p:nvSpPr>
        <p:spPr>
          <a:xfrm>
            <a:off x="4855320" y="3047040"/>
            <a:ext cx="4234320" cy="1190880"/>
          </a:xfrm>
          <a:custGeom>
            <a:avLst/>
            <a:gdLst/>
            <a:ahLst/>
            <a:rect l="l" t="t" r="r" b="b"/>
            <a:pathLst>
              <a:path w="2563636" h="721028">
                <a:moveTo>
                  <a:pt x="2439176" y="721028"/>
                </a:moveTo>
                <a:lnTo>
                  <a:pt x="124460" y="721028"/>
                </a:lnTo>
                <a:cubicBezTo>
                  <a:pt x="55880" y="721028"/>
                  <a:pt x="0" y="665148"/>
                  <a:pt x="0" y="596568"/>
                </a:cubicBezTo>
                <a:lnTo>
                  <a:pt x="0" y="124460"/>
                </a:lnTo>
                <a:cubicBezTo>
                  <a:pt x="0" y="55880"/>
                  <a:pt x="55880" y="0"/>
                  <a:pt x="124460" y="0"/>
                </a:cubicBezTo>
                <a:lnTo>
                  <a:pt x="2439176" y="0"/>
                </a:lnTo>
                <a:cubicBezTo>
                  <a:pt x="2507756" y="0"/>
                  <a:pt x="2563636" y="55880"/>
                  <a:pt x="2563636" y="124460"/>
                </a:cubicBezTo>
                <a:lnTo>
                  <a:pt x="2563636" y="596568"/>
                </a:lnTo>
                <a:cubicBezTo>
                  <a:pt x="2563636" y="665148"/>
                  <a:pt x="2507756" y="721028"/>
                  <a:pt x="2439176" y="721028"/>
                </a:cubicBezTo>
                <a:close/>
              </a:path>
            </a:pathLst>
          </a:custGeom>
          <a:solidFill>
            <a:srgbClr val="ffffff"/>
          </a:solidFill>
          <a:ln>
            <a:noFill/>
          </a:ln>
        </p:spPr>
        <p:style>
          <a:lnRef idx="0"/>
          <a:fillRef idx="0"/>
          <a:effectRef idx="0"/>
          <a:fontRef idx="minor"/>
        </p:style>
      </p:sp>
      <p:sp>
        <p:nvSpPr>
          <p:cNvPr id="193" name="CustomShape 7"/>
          <p:cNvSpPr/>
          <p:nvPr/>
        </p:nvSpPr>
        <p:spPr>
          <a:xfrm>
            <a:off x="6590880" y="271728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3</a:t>
            </a:r>
            <a:endParaRPr b="0" lang="uk-UA" sz="1800" spc="-1" strike="noStrike">
              <a:solidFill>
                <a:srgbClr val="000000"/>
              </a:solidFill>
              <a:uFill>
                <a:solidFill>
                  <a:srgbClr val="ffffff"/>
                </a:solidFill>
              </a:uFill>
              <a:latin typeface="Arial"/>
            </a:endParaRPr>
          </a:p>
        </p:txBody>
      </p:sp>
      <p:sp>
        <p:nvSpPr>
          <p:cNvPr id="194" name="CustomShape 8"/>
          <p:cNvSpPr/>
          <p:nvPr/>
        </p:nvSpPr>
        <p:spPr>
          <a:xfrm>
            <a:off x="10830600" y="25668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9</a:t>
            </a:r>
            <a:endParaRPr b="0" lang="uk-UA" sz="1800" spc="-1" strike="noStrike">
              <a:solidFill>
                <a:srgbClr val="000000"/>
              </a:solidFill>
              <a:uFill>
                <a:solidFill>
                  <a:srgbClr val="ffffff"/>
                </a:solidFill>
              </a:uFill>
              <a:latin typeface="Arial"/>
            </a:endParaRPr>
          </a:p>
        </p:txBody>
      </p:sp>
      <p:sp>
        <p:nvSpPr>
          <p:cNvPr id="195" name="CustomShape 9"/>
          <p:cNvSpPr/>
          <p:nvPr/>
        </p:nvSpPr>
        <p:spPr>
          <a:xfrm>
            <a:off x="333360" y="4424040"/>
            <a:ext cx="4337640" cy="1937880"/>
          </a:xfrm>
          <a:custGeom>
            <a:avLst/>
            <a:gdLst/>
            <a:ahLst/>
            <a:rect l="l" t="t" r="r" b="b"/>
            <a:pathLst>
              <a:path w="1478049" h="660400">
                <a:moveTo>
                  <a:pt x="1353589" y="660400"/>
                </a:moveTo>
                <a:lnTo>
                  <a:pt x="124460" y="660400"/>
                </a:lnTo>
                <a:cubicBezTo>
                  <a:pt x="55880" y="660400"/>
                  <a:pt x="0" y="604520"/>
                  <a:pt x="0" y="535940"/>
                </a:cubicBezTo>
                <a:lnTo>
                  <a:pt x="0" y="124460"/>
                </a:lnTo>
                <a:cubicBezTo>
                  <a:pt x="0" y="55880"/>
                  <a:pt x="55880" y="0"/>
                  <a:pt x="124460" y="0"/>
                </a:cubicBezTo>
                <a:lnTo>
                  <a:pt x="1353589" y="0"/>
                </a:lnTo>
                <a:cubicBezTo>
                  <a:pt x="1422169" y="0"/>
                  <a:pt x="1478049" y="55880"/>
                  <a:pt x="1478049" y="124460"/>
                </a:cubicBezTo>
                <a:lnTo>
                  <a:pt x="1478049" y="535940"/>
                </a:lnTo>
                <a:cubicBezTo>
                  <a:pt x="1478049" y="604520"/>
                  <a:pt x="1422169" y="660400"/>
                  <a:pt x="1353589" y="660400"/>
                </a:cubicBezTo>
                <a:close/>
              </a:path>
            </a:pathLst>
          </a:custGeom>
          <a:solidFill>
            <a:srgbClr val="ffffff"/>
          </a:solidFill>
          <a:ln>
            <a:noFill/>
          </a:ln>
        </p:spPr>
        <p:style>
          <a:lnRef idx="0"/>
          <a:fillRef idx="0"/>
          <a:effectRef idx="0"/>
          <a:fontRef idx="minor"/>
        </p:style>
      </p:sp>
      <p:pic>
        <p:nvPicPr>
          <p:cNvPr id="196" name="Picture 16" descr=""/>
          <p:cNvPicPr/>
          <p:nvPr/>
        </p:nvPicPr>
        <p:blipFill>
          <a:blip r:embed="rId2"/>
          <a:stretch/>
        </p:blipFill>
        <p:spPr>
          <a:xfrm rot="16200000">
            <a:off x="6452640" y="2508480"/>
            <a:ext cx="946440" cy="946440"/>
          </a:xfrm>
          <a:prstGeom prst="rect">
            <a:avLst/>
          </a:prstGeom>
          <a:ln>
            <a:noFill/>
          </a:ln>
        </p:spPr>
      </p:pic>
      <p:pic>
        <p:nvPicPr>
          <p:cNvPr id="197" name="Picture 17" descr=""/>
          <p:cNvPicPr/>
          <p:nvPr/>
        </p:nvPicPr>
        <p:blipFill>
          <a:blip r:embed="rId3"/>
          <a:stretch/>
        </p:blipFill>
        <p:spPr>
          <a:xfrm rot="16200000">
            <a:off x="1973880" y="3904920"/>
            <a:ext cx="946440" cy="946440"/>
          </a:xfrm>
          <a:prstGeom prst="rect">
            <a:avLst/>
          </a:prstGeom>
          <a:ln>
            <a:noFill/>
          </a:ln>
        </p:spPr>
      </p:pic>
      <p:sp>
        <p:nvSpPr>
          <p:cNvPr id="198" name="CustomShape 10"/>
          <p:cNvSpPr/>
          <p:nvPr/>
        </p:nvSpPr>
        <p:spPr>
          <a:xfrm>
            <a:off x="9390600" y="2992320"/>
            <a:ext cx="4278240" cy="1194480"/>
          </a:xfrm>
          <a:custGeom>
            <a:avLst/>
            <a:gdLst/>
            <a:ahLst/>
            <a:rect l="l" t="t" r="r" b="b"/>
            <a:pathLst>
              <a:path w="2458815" h="686627">
                <a:moveTo>
                  <a:pt x="2334355" y="686627"/>
                </a:moveTo>
                <a:lnTo>
                  <a:pt x="124460" y="686627"/>
                </a:lnTo>
                <a:cubicBezTo>
                  <a:pt x="55880" y="686627"/>
                  <a:pt x="0" y="630747"/>
                  <a:pt x="0" y="562167"/>
                </a:cubicBezTo>
                <a:lnTo>
                  <a:pt x="0" y="124460"/>
                </a:lnTo>
                <a:cubicBezTo>
                  <a:pt x="0" y="55880"/>
                  <a:pt x="55880" y="0"/>
                  <a:pt x="124460" y="0"/>
                </a:cubicBezTo>
                <a:lnTo>
                  <a:pt x="2334355" y="0"/>
                </a:lnTo>
                <a:cubicBezTo>
                  <a:pt x="2402935" y="0"/>
                  <a:pt x="2458815" y="55880"/>
                  <a:pt x="2458815" y="124460"/>
                </a:cubicBezTo>
                <a:lnTo>
                  <a:pt x="2458815" y="562167"/>
                </a:lnTo>
                <a:cubicBezTo>
                  <a:pt x="2458815" y="630747"/>
                  <a:pt x="2402935" y="686627"/>
                  <a:pt x="2334355" y="686627"/>
                </a:cubicBezTo>
                <a:close/>
              </a:path>
            </a:pathLst>
          </a:custGeom>
          <a:solidFill>
            <a:srgbClr val="ffffff"/>
          </a:solidFill>
          <a:ln>
            <a:noFill/>
          </a:ln>
        </p:spPr>
        <p:style>
          <a:lnRef idx="0"/>
          <a:fillRef idx="0"/>
          <a:effectRef idx="0"/>
          <a:fontRef idx="minor"/>
        </p:style>
      </p:sp>
      <p:pic>
        <p:nvPicPr>
          <p:cNvPr id="199" name="Picture 20" descr=""/>
          <p:cNvPicPr/>
          <p:nvPr/>
        </p:nvPicPr>
        <p:blipFill>
          <a:blip r:embed="rId4"/>
          <a:stretch/>
        </p:blipFill>
        <p:spPr>
          <a:xfrm rot="16200000">
            <a:off x="11070720" y="2396520"/>
            <a:ext cx="946440" cy="946440"/>
          </a:xfrm>
          <a:prstGeom prst="rect">
            <a:avLst/>
          </a:prstGeom>
          <a:ln>
            <a:noFill/>
          </a:ln>
        </p:spPr>
      </p:pic>
      <p:sp>
        <p:nvSpPr>
          <p:cNvPr id="200" name="CustomShape 11"/>
          <p:cNvSpPr/>
          <p:nvPr/>
        </p:nvSpPr>
        <p:spPr>
          <a:xfrm>
            <a:off x="9559800" y="3402000"/>
            <a:ext cx="3969000" cy="6660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Надання ритуальних послуг за умови проведення розрахунків вдома у замовника</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01" name="CustomShape 12"/>
          <p:cNvSpPr/>
          <p:nvPr/>
        </p:nvSpPr>
        <p:spPr>
          <a:xfrm>
            <a:off x="4987080" y="4926600"/>
            <a:ext cx="4156560" cy="1195560"/>
          </a:xfrm>
          <a:custGeom>
            <a:avLst/>
            <a:gdLst/>
            <a:ahLst/>
            <a:rect l="l" t="t" r="r" b="b"/>
            <a:pathLst>
              <a:path w="2506220" h="721028">
                <a:moveTo>
                  <a:pt x="2381759" y="721028"/>
                </a:moveTo>
                <a:lnTo>
                  <a:pt x="124460" y="721028"/>
                </a:lnTo>
                <a:cubicBezTo>
                  <a:pt x="55880" y="721028"/>
                  <a:pt x="0" y="665148"/>
                  <a:pt x="0" y="596568"/>
                </a:cubicBezTo>
                <a:lnTo>
                  <a:pt x="0" y="124460"/>
                </a:lnTo>
                <a:cubicBezTo>
                  <a:pt x="0" y="55880"/>
                  <a:pt x="55880" y="0"/>
                  <a:pt x="124460" y="0"/>
                </a:cubicBezTo>
                <a:lnTo>
                  <a:pt x="2381759" y="0"/>
                </a:lnTo>
                <a:cubicBezTo>
                  <a:pt x="2450339" y="0"/>
                  <a:pt x="2506220" y="55880"/>
                  <a:pt x="2506220" y="124460"/>
                </a:cubicBezTo>
                <a:lnTo>
                  <a:pt x="2506220" y="596568"/>
                </a:lnTo>
                <a:cubicBezTo>
                  <a:pt x="2506220" y="665148"/>
                  <a:pt x="2450339" y="721028"/>
                  <a:pt x="2381759" y="721028"/>
                </a:cubicBezTo>
                <a:close/>
              </a:path>
            </a:pathLst>
          </a:custGeom>
          <a:solidFill>
            <a:srgbClr val="ffffff"/>
          </a:solidFill>
          <a:ln>
            <a:noFill/>
          </a:ln>
        </p:spPr>
        <p:style>
          <a:lnRef idx="0"/>
          <a:fillRef idx="0"/>
          <a:effectRef idx="0"/>
          <a:fontRef idx="minor"/>
        </p:style>
      </p:sp>
      <p:sp>
        <p:nvSpPr>
          <p:cNvPr id="202" name="CustomShape 13"/>
          <p:cNvSpPr/>
          <p:nvPr/>
        </p:nvSpPr>
        <p:spPr>
          <a:xfrm>
            <a:off x="6722640" y="45972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3</a:t>
            </a:r>
            <a:endParaRPr b="0" lang="uk-UA" sz="1800" spc="-1" strike="noStrike">
              <a:solidFill>
                <a:srgbClr val="000000"/>
              </a:solidFill>
              <a:uFill>
                <a:solidFill>
                  <a:srgbClr val="ffffff"/>
                </a:solidFill>
              </a:uFill>
              <a:latin typeface="Arial"/>
            </a:endParaRPr>
          </a:p>
        </p:txBody>
      </p:sp>
      <p:pic>
        <p:nvPicPr>
          <p:cNvPr id="203" name="Picture 25" descr=""/>
          <p:cNvPicPr/>
          <p:nvPr/>
        </p:nvPicPr>
        <p:blipFill>
          <a:blip r:embed="rId5"/>
          <a:stretch/>
        </p:blipFill>
        <p:spPr>
          <a:xfrm rot="16200000">
            <a:off x="6584400" y="4388400"/>
            <a:ext cx="946440" cy="946440"/>
          </a:xfrm>
          <a:prstGeom prst="rect">
            <a:avLst/>
          </a:prstGeom>
          <a:ln>
            <a:noFill/>
          </a:ln>
        </p:spPr>
      </p:pic>
      <p:sp>
        <p:nvSpPr>
          <p:cNvPr id="204" name="CustomShape 14"/>
          <p:cNvSpPr/>
          <p:nvPr/>
        </p:nvSpPr>
        <p:spPr>
          <a:xfrm>
            <a:off x="9333360" y="4641480"/>
            <a:ext cx="4335480" cy="1415880"/>
          </a:xfrm>
          <a:custGeom>
            <a:avLst/>
            <a:gdLst/>
            <a:ahLst/>
            <a:rect l="l" t="t" r="r" b="b"/>
            <a:pathLst>
              <a:path w="2102383" h="686627">
                <a:moveTo>
                  <a:pt x="1977922" y="686627"/>
                </a:moveTo>
                <a:lnTo>
                  <a:pt x="124460" y="686627"/>
                </a:lnTo>
                <a:cubicBezTo>
                  <a:pt x="55880" y="686627"/>
                  <a:pt x="0" y="630747"/>
                  <a:pt x="0" y="562167"/>
                </a:cubicBezTo>
                <a:lnTo>
                  <a:pt x="0" y="124460"/>
                </a:lnTo>
                <a:cubicBezTo>
                  <a:pt x="0" y="55880"/>
                  <a:pt x="55880" y="0"/>
                  <a:pt x="124460" y="0"/>
                </a:cubicBezTo>
                <a:lnTo>
                  <a:pt x="1977922" y="0"/>
                </a:lnTo>
                <a:cubicBezTo>
                  <a:pt x="2046503" y="0"/>
                  <a:pt x="2102383" y="55880"/>
                  <a:pt x="2102383" y="124460"/>
                </a:cubicBezTo>
                <a:lnTo>
                  <a:pt x="2102383" y="562167"/>
                </a:lnTo>
                <a:cubicBezTo>
                  <a:pt x="2102383" y="630747"/>
                  <a:pt x="2046503" y="686627"/>
                  <a:pt x="1977922" y="686627"/>
                </a:cubicBezTo>
                <a:close/>
              </a:path>
            </a:pathLst>
          </a:custGeom>
          <a:solidFill>
            <a:srgbClr val="ffffff"/>
          </a:solidFill>
          <a:ln>
            <a:noFill/>
          </a:ln>
        </p:spPr>
        <p:style>
          <a:lnRef idx="0"/>
          <a:fillRef idx="0"/>
          <a:effectRef idx="0"/>
          <a:fontRef idx="minor"/>
        </p:style>
      </p:sp>
      <p:pic>
        <p:nvPicPr>
          <p:cNvPr id="205" name="Picture 28" descr=""/>
          <p:cNvPicPr/>
          <p:nvPr/>
        </p:nvPicPr>
        <p:blipFill>
          <a:blip r:embed="rId6"/>
          <a:stretch/>
        </p:blipFill>
        <p:spPr>
          <a:xfrm rot="16200000">
            <a:off x="11013840" y="4045320"/>
            <a:ext cx="946440" cy="946440"/>
          </a:xfrm>
          <a:prstGeom prst="rect">
            <a:avLst/>
          </a:prstGeom>
          <a:ln>
            <a:noFill/>
          </a:ln>
        </p:spPr>
      </p:pic>
      <p:sp>
        <p:nvSpPr>
          <p:cNvPr id="206" name="CustomShape 15"/>
          <p:cNvSpPr/>
          <p:nvPr/>
        </p:nvSpPr>
        <p:spPr>
          <a:xfrm>
            <a:off x="13942440" y="2942280"/>
            <a:ext cx="4176000" cy="1094040"/>
          </a:xfrm>
          <a:custGeom>
            <a:avLst/>
            <a:gdLst/>
            <a:ahLst/>
            <a:rect l="l" t="t" r="r" b="b"/>
            <a:pathLst>
              <a:path w="3987456" h="1044895">
                <a:moveTo>
                  <a:pt x="3862996" y="1044895"/>
                </a:moveTo>
                <a:lnTo>
                  <a:pt x="124460" y="1044895"/>
                </a:lnTo>
                <a:cubicBezTo>
                  <a:pt x="55880" y="1044895"/>
                  <a:pt x="0" y="989015"/>
                  <a:pt x="0" y="920435"/>
                </a:cubicBezTo>
                <a:lnTo>
                  <a:pt x="0" y="124460"/>
                </a:lnTo>
                <a:cubicBezTo>
                  <a:pt x="0" y="55880"/>
                  <a:pt x="55880" y="0"/>
                  <a:pt x="124460" y="0"/>
                </a:cubicBezTo>
                <a:lnTo>
                  <a:pt x="3862996" y="0"/>
                </a:lnTo>
                <a:cubicBezTo>
                  <a:pt x="3931576" y="0"/>
                  <a:pt x="3987456" y="55880"/>
                  <a:pt x="3987456" y="124460"/>
                </a:cubicBezTo>
                <a:lnTo>
                  <a:pt x="3987456" y="920435"/>
                </a:lnTo>
                <a:cubicBezTo>
                  <a:pt x="3987456" y="989015"/>
                  <a:pt x="3931576" y="1044895"/>
                  <a:pt x="3862996" y="1044895"/>
                </a:cubicBezTo>
                <a:close/>
              </a:path>
            </a:pathLst>
          </a:custGeom>
          <a:solidFill>
            <a:srgbClr val="ffffff"/>
          </a:solidFill>
          <a:ln>
            <a:noFill/>
          </a:ln>
        </p:spPr>
        <p:style>
          <a:lnRef idx="0"/>
          <a:fillRef idx="0"/>
          <a:effectRef idx="0"/>
          <a:fontRef idx="minor"/>
        </p:style>
      </p:sp>
      <p:pic>
        <p:nvPicPr>
          <p:cNvPr id="207" name="Picture 31" descr=""/>
          <p:cNvPicPr/>
          <p:nvPr/>
        </p:nvPicPr>
        <p:blipFill>
          <a:blip r:embed="rId7"/>
          <a:stretch/>
        </p:blipFill>
        <p:spPr>
          <a:xfrm rot="16200000">
            <a:off x="15622920" y="2346120"/>
            <a:ext cx="946440" cy="946440"/>
          </a:xfrm>
          <a:prstGeom prst="rect">
            <a:avLst/>
          </a:prstGeom>
          <a:ln>
            <a:noFill/>
          </a:ln>
        </p:spPr>
      </p:pic>
      <p:sp>
        <p:nvSpPr>
          <p:cNvPr id="208" name="CustomShape 16"/>
          <p:cNvSpPr/>
          <p:nvPr/>
        </p:nvSpPr>
        <p:spPr>
          <a:xfrm>
            <a:off x="14007960" y="4652640"/>
            <a:ext cx="4176000" cy="1456920"/>
          </a:xfrm>
          <a:custGeom>
            <a:avLst/>
            <a:gdLst/>
            <a:ahLst/>
            <a:rect l="l" t="t" r="r" b="b"/>
            <a:pathLst>
              <a:path w="3987456" h="1391272">
                <a:moveTo>
                  <a:pt x="3862996" y="1391272"/>
                </a:moveTo>
                <a:lnTo>
                  <a:pt x="124460" y="1391272"/>
                </a:lnTo>
                <a:cubicBezTo>
                  <a:pt x="55880" y="1391272"/>
                  <a:pt x="0" y="1335392"/>
                  <a:pt x="0" y="1266812"/>
                </a:cubicBezTo>
                <a:lnTo>
                  <a:pt x="0" y="124460"/>
                </a:lnTo>
                <a:cubicBezTo>
                  <a:pt x="0" y="55880"/>
                  <a:pt x="55880" y="0"/>
                  <a:pt x="124460" y="0"/>
                </a:cubicBezTo>
                <a:lnTo>
                  <a:pt x="3862996" y="0"/>
                </a:lnTo>
                <a:cubicBezTo>
                  <a:pt x="3931576" y="0"/>
                  <a:pt x="3987456" y="55880"/>
                  <a:pt x="3987456" y="124460"/>
                </a:cubicBezTo>
                <a:lnTo>
                  <a:pt x="3987456" y="1266812"/>
                </a:lnTo>
                <a:cubicBezTo>
                  <a:pt x="3987456" y="1335392"/>
                  <a:pt x="3931576" y="1391272"/>
                  <a:pt x="3862996" y="1391272"/>
                </a:cubicBezTo>
                <a:close/>
              </a:path>
            </a:pathLst>
          </a:custGeom>
          <a:solidFill>
            <a:srgbClr val="ffffff"/>
          </a:solidFill>
          <a:ln>
            <a:noFill/>
          </a:ln>
        </p:spPr>
        <p:style>
          <a:lnRef idx="0"/>
          <a:fillRef idx="0"/>
          <a:effectRef idx="0"/>
          <a:fontRef idx="minor"/>
        </p:style>
      </p:sp>
      <p:pic>
        <p:nvPicPr>
          <p:cNvPr id="209" name="Picture 34" descr=""/>
          <p:cNvPicPr/>
          <p:nvPr/>
        </p:nvPicPr>
        <p:blipFill>
          <a:blip r:embed="rId8"/>
          <a:stretch/>
        </p:blipFill>
        <p:spPr>
          <a:xfrm rot="16200000">
            <a:off x="15688440" y="4056480"/>
            <a:ext cx="946440" cy="946440"/>
          </a:xfrm>
          <a:prstGeom prst="rect">
            <a:avLst/>
          </a:prstGeom>
          <a:ln>
            <a:noFill/>
          </a:ln>
        </p:spPr>
      </p:pic>
      <p:pic>
        <p:nvPicPr>
          <p:cNvPr id="210" name="Picture 35" descr=""/>
          <p:cNvPicPr/>
          <p:nvPr/>
        </p:nvPicPr>
        <p:blipFill>
          <a:blip r:embed="rId9"/>
          <a:stretch/>
        </p:blipFill>
        <p:spPr>
          <a:xfrm>
            <a:off x="7639560" y="6899400"/>
            <a:ext cx="3387240" cy="3387240"/>
          </a:xfrm>
          <a:prstGeom prst="rect">
            <a:avLst/>
          </a:prstGeom>
          <a:ln>
            <a:noFill/>
          </a:ln>
        </p:spPr>
      </p:pic>
      <p:sp>
        <p:nvSpPr>
          <p:cNvPr id="211" name="CustomShape 17"/>
          <p:cNvSpPr/>
          <p:nvPr/>
        </p:nvSpPr>
        <p:spPr>
          <a:xfrm>
            <a:off x="5042880" y="3464640"/>
            <a:ext cx="3969000" cy="6660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Роздрібна торгівля насінням у кіосках на території сіл та селищ міського типу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12" name="CustomShape 18"/>
          <p:cNvSpPr/>
          <p:nvPr/>
        </p:nvSpPr>
        <p:spPr>
          <a:xfrm>
            <a:off x="568440" y="4831920"/>
            <a:ext cx="3969000" cy="133236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Продаж товарів з розносок і ручних візків, надання послуг у салонах на залізничному, морському, річковому та повітряному транспорті за переліком, встановленим КМУ за поданням Мінінфраструктури</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13" name="CustomShape 19"/>
          <p:cNvSpPr/>
          <p:nvPr/>
        </p:nvSpPr>
        <p:spPr>
          <a:xfrm>
            <a:off x="2111760" y="41137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2" strike="noStrike">
                <a:solidFill>
                  <a:srgbClr val="ffffff"/>
                </a:solidFill>
                <a:uFill>
                  <a:solidFill>
                    <a:srgbClr val="ffffff"/>
                  </a:solidFill>
                </a:uFill>
                <a:latin typeface="Roboto"/>
              </a:rPr>
              <a:t>18</a:t>
            </a:r>
            <a:endParaRPr b="0" lang="uk-UA" sz="1800" spc="-1" strike="noStrike">
              <a:solidFill>
                <a:srgbClr val="000000"/>
              </a:solidFill>
              <a:uFill>
                <a:solidFill>
                  <a:srgbClr val="ffffff"/>
                </a:solidFill>
              </a:uFill>
              <a:latin typeface="Arial"/>
            </a:endParaRPr>
          </a:p>
        </p:txBody>
      </p:sp>
      <p:sp>
        <p:nvSpPr>
          <p:cNvPr id="214" name="CustomShape 20"/>
          <p:cNvSpPr/>
          <p:nvPr/>
        </p:nvSpPr>
        <p:spPr>
          <a:xfrm>
            <a:off x="11208960" y="26049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21</a:t>
            </a:r>
            <a:endParaRPr b="0" lang="uk-UA" sz="1800" spc="-1" strike="noStrike">
              <a:solidFill>
                <a:srgbClr val="000000"/>
              </a:solidFill>
              <a:uFill>
                <a:solidFill>
                  <a:srgbClr val="ffffff"/>
                </a:solidFill>
              </a:uFill>
              <a:latin typeface="Arial"/>
            </a:endParaRPr>
          </a:p>
        </p:txBody>
      </p:sp>
      <p:sp>
        <p:nvSpPr>
          <p:cNvPr id="215" name="CustomShape 21"/>
          <p:cNvSpPr/>
          <p:nvPr/>
        </p:nvSpPr>
        <p:spPr>
          <a:xfrm>
            <a:off x="6585840" y="267120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19</a:t>
            </a:r>
            <a:endParaRPr b="0" lang="uk-UA" sz="1800" spc="-1" strike="noStrike">
              <a:solidFill>
                <a:srgbClr val="000000"/>
              </a:solidFill>
              <a:uFill>
                <a:solidFill>
                  <a:srgbClr val="ffffff"/>
                </a:solidFill>
              </a:uFill>
              <a:latin typeface="Arial"/>
            </a:endParaRPr>
          </a:p>
        </p:txBody>
      </p:sp>
      <p:sp>
        <p:nvSpPr>
          <p:cNvPr id="216" name="CustomShape 22"/>
          <p:cNvSpPr/>
          <p:nvPr/>
        </p:nvSpPr>
        <p:spPr>
          <a:xfrm>
            <a:off x="5198400" y="5344200"/>
            <a:ext cx="3945240" cy="66600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приймання від населення вторинної сировини (крім металобрухту)</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17" name="CustomShape 23"/>
          <p:cNvSpPr/>
          <p:nvPr/>
        </p:nvSpPr>
        <p:spPr>
          <a:xfrm>
            <a:off x="6717600" y="45507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20</a:t>
            </a:r>
            <a:endParaRPr b="0" lang="uk-UA" sz="1800" spc="-1" strike="noStrike">
              <a:solidFill>
                <a:srgbClr val="000000"/>
              </a:solidFill>
              <a:uFill>
                <a:solidFill>
                  <a:srgbClr val="ffffff"/>
                </a:solidFill>
              </a:uFill>
              <a:latin typeface="Arial"/>
            </a:endParaRPr>
          </a:p>
        </p:txBody>
      </p:sp>
      <p:sp>
        <p:nvSpPr>
          <p:cNvPr id="218" name="CustomShape 24"/>
          <p:cNvSpPr/>
          <p:nvPr/>
        </p:nvSpPr>
        <p:spPr>
          <a:xfrm>
            <a:off x="9502560" y="505116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на території сіл і селищ міського типу, яким згідно із Законом України "Про статус гірських населених пунктів в Україні" надано статус гірських</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19" name="CustomShape 25"/>
          <p:cNvSpPr/>
          <p:nvPr/>
        </p:nvSpPr>
        <p:spPr>
          <a:xfrm>
            <a:off x="11151720" y="425412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22</a:t>
            </a:r>
            <a:endParaRPr b="0" lang="uk-UA" sz="1800" spc="-1" strike="noStrike">
              <a:solidFill>
                <a:srgbClr val="000000"/>
              </a:solidFill>
              <a:uFill>
                <a:solidFill>
                  <a:srgbClr val="ffffff"/>
                </a:solidFill>
              </a:uFill>
              <a:latin typeface="Arial"/>
            </a:endParaRPr>
          </a:p>
        </p:txBody>
      </p:sp>
      <p:sp>
        <p:nvSpPr>
          <p:cNvPr id="220" name="CustomShape 26"/>
          <p:cNvSpPr/>
          <p:nvPr/>
        </p:nvSpPr>
        <p:spPr>
          <a:xfrm>
            <a:off x="14111640" y="3351600"/>
            <a:ext cx="3969000" cy="88812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Приймання від населення та реалізація через бджільницькі торговельно-заготівельні пункти</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21" name="CustomShape 27"/>
          <p:cNvSpPr/>
          <p:nvPr/>
        </p:nvSpPr>
        <p:spPr>
          <a:xfrm>
            <a:off x="15760800" y="255456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23</a:t>
            </a:r>
            <a:endParaRPr b="0" lang="uk-UA" sz="1800" spc="-1" strike="noStrike">
              <a:solidFill>
                <a:srgbClr val="000000"/>
              </a:solidFill>
              <a:uFill>
                <a:solidFill>
                  <a:srgbClr val="ffffff"/>
                </a:solidFill>
              </a:uFill>
              <a:latin typeface="Arial"/>
            </a:endParaRPr>
          </a:p>
        </p:txBody>
      </p:sp>
      <p:sp>
        <p:nvSpPr>
          <p:cNvPr id="222" name="CustomShape 28"/>
          <p:cNvSpPr/>
          <p:nvPr/>
        </p:nvSpPr>
        <p:spPr>
          <a:xfrm>
            <a:off x="14177160" y="5062320"/>
            <a:ext cx="3969000" cy="1110240"/>
          </a:xfrm>
          <a:prstGeom prst="rect">
            <a:avLst/>
          </a:prstGeom>
          <a:noFill/>
          <a:ln>
            <a:noFill/>
          </a:ln>
        </p:spPr>
        <p:style>
          <a:lnRef idx="0"/>
          <a:fillRef idx="0"/>
          <a:effectRef idx="0"/>
          <a:fontRef idx="minor"/>
        </p:style>
        <p:txBody>
          <a:bodyPr lIns="0" rIns="0" tIns="0" bIns="0"/>
          <a:p>
            <a:pPr algn="ctr">
              <a:lnSpc>
                <a:spcPts val="617"/>
              </a:lnSpc>
            </a:pPr>
            <a:r>
              <a:rPr b="0" lang="uk-UA" sz="1250" spc="24" strike="noStrike">
                <a:solidFill>
                  <a:srgbClr val="14110f"/>
                </a:solidFill>
                <a:uFill>
                  <a:solidFill>
                    <a:srgbClr val="ffffff"/>
                  </a:solidFill>
                </a:uFill>
                <a:latin typeface="Roboto"/>
              </a:rPr>
              <a:t>Продаж булочних, кондитерських і порційних ......... з розносок та ручних візків у театрально-видовищних та спортивних закладах.</a:t>
            </a:r>
            <a:endParaRPr b="0" lang="uk-UA" sz="1800" spc="-1" strike="noStrike">
              <a:solidFill>
                <a:srgbClr val="000000"/>
              </a:solidFill>
              <a:uFill>
                <a:solidFill>
                  <a:srgbClr val="ffffff"/>
                </a:solidFill>
              </a:uFill>
              <a:latin typeface="Arial"/>
            </a:endParaRPr>
          </a:p>
          <a:p>
            <a:pPr algn="ctr">
              <a:lnSpc>
                <a:spcPts val="617"/>
              </a:lnSpc>
            </a:pPr>
            <a:endParaRPr b="0" lang="uk-UA" sz="1800" spc="-1" strike="noStrike">
              <a:solidFill>
                <a:srgbClr val="000000"/>
              </a:solidFill>
              <a:uFill>
                <a:solidFill>
                  <a:srgbClr val="ffffff"/>
                </a:solidFill>
              </a:uFill>
              <a:latin typeface="Arial"/>
            </a:endParaRPr>
          </a:p>
        </p:txBody>
      </p:sp>
      <p:sp>
        <p:nvSpPr>
          <p:cNvPr id="223" name="CustomShape 29"/>
          <p:cNvSpPr/>
          <p:nvPr/>
        </p:nvSpPr>
        <p:spPr>
          <a:xfrm>
            <a:off x="15826320" y="4265280"/>
            <a:ext cx="670320" cy="594000"/>
          </a:xfrm>
          <a:prstGeom prst="rect">
            <a:avLst/>
          </a:prstGeom>
          <a:noFill/>
          <a:ln>
            <a:noFill/>
          </a:ln>
        </p:spPr>
        <p:style>
          <a:lnRef idx="0"/>
          <a:fillRef idx="0"/>
          <a:effectRef idx="0"/>
          <a:fontRef idx="minor"/>
        </p:style>
        <p:txBody>
          <a:bodyPr lIns="0" rIns="0" tIns="0" bIns="0"/>
          <a:p>
            <a:pPr algn="ctr">
              <a:lnSpc>
                <a:spcPts val="1651"/>
              </a:lnSpc>
            </a:pPr>
            <a:r>
              <a:rPr b="0" lang="uk-UA" sz="3600" spc="-35" strike="noStrike">
                <a:solidFill>
                  <a:srgbClr val="ffffff"/>
                </a:solidFill>
                <a:uFill>
                  <a:solidFill>
                    <a:srgbClr val="ffffff"/>
                  </a:solidFill>
                </a:uFill>
                <a:latin typeface="Roboto"/>
              </a:rPr>
              <a:t>24</a:t>
            </a:r>
            <a:endParaRPr b="0" lang="uk-UA" sz="1800" spc="-1" strike="noStrike">
              <a:solidFill>
                <a:srgbClr val="000000"/>
              </a:solidFill>
              <a:uFill>
                <a:solidFill>
                  <a:srgbClr val="ffffff"/>
                </a:solidFill>
              </a:uFill>
              <a:latin typeface="Arial"/>
            </a:endParaRPr>
          </a:p>
        </p:txBody>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6f6f6"/>
        </a:solidFill>
      </p:bgPr>
    </p:bg>
    <p:spTree>
      <p:nvGrpSpPr>
        <p:cNvPr id="1" name=""/>
        <p:cNvGrpSpPr/>
        <p:nvPr/>
      </p:nvGrpSpPr>
      <p:grpSpPr>
        <a:xfrm>
          <a:off x="0" y="0"/>
          <a:ext cx="0" cy="0"/>
          <a:chOff x="0" y="0"/>
          <a:chExt cx="0" cy="0"/>
        </a:xfrm>
      </p:grpSpPr>
      <p:sp>
        <p:nvSpPr>
          <p:cNvPr id="224" name="CustomShape 1"/>
          <p:cNvSpPr/>
          <p:nvPr/>
        </p:nvSpPr>
        <p:spPr>
          <a:xfrm>
            <a:off x="1951920" y="4271400"/>
            <a:ext cx="6631560" cy="3853080"/>
          </a:xfrm>
          <a:custGeom>
            <a:avLst/>
            <a:gdLst/>
            <a:ahLst/>
            <a:rect l="l" t="t" r="r" b="b"/>
            <a:pathLst>
              <a:path w="2243359" h="1303489">
                <a:moveTo>
                  <a:pt x="2118899" y="1303489"/>
                </a:moveTo>
                <a:lnTo>
                  <a:pt x="124460" y="1303489"/>
                </a:lnTo>
                <a:cubicBezTo>
                  <a:pt x="55880" y="1303489"/>
                  <a:pt x="0" y="1247609"/>
                  <a:pt x="0" y="1179029"/>
                </a:cubicBezTo>
                <a:lnTo>
                  <a:pt x="0" y="124460"/>
                </a:lnTo>
                <a:cubicBezTo>
                  <a:pt x="0" y="55880"/>
                  <a:pt x="55880" y="0"/>
                  <a:pt x="124460" y="0"/>
                </a:cubicBezTo>
                <a:lnTo>
                  <a:pt x="2118899" y="0"/>
                </a:lnTo>
                <a:cubicBezTo>
                  <a:pt x="2187479" y="0"/>
                  <a:pt x="2243359" y="55880"/>
                  <a:pt x="2243359" y="124460"/>
                </a:cubicBezTo>
                <a:lnTo>
                  <a:pt x="2243359" y="1179029"/>
                </a:lnTo>
                <a:cubicBezTo>
                  <a:pt x="2243359" y="1247609"/>
                  <a:pt x="2187479" y="1303489"/>
                  <a:pt x="2118899" y="1303489"/>
                </a:cubicBezTo>
                <a:close/>
              </a:path>
            </a:pathLst>
          </a:custGeom>
          <a:solidFill>
            <a:srgbClr val="ffffff"/>
          </a:solidFill>
          <a:ln>
            <a:noFill/>
          </a:ln>
        </p:spPr>
        <p:style>
          <a:lnRef idx="0"/>
          <a:fillRef idx="0"/>
          <a:effectRef idx="0"/>
          <a:fontRef idx="minor"/>
        </p:style>
      </p:sp>
      <p:sp>
        <p:nvSpPr>
          <p:cNvPr id="225" name="CustomShape 2"/>
          <p:cNvSpPr/>
          <p:nvPr/>
        </p:nvSpPr>
        <p:spPr>
          <a:xfrm>
            <a:off x="9704160" y="4271400"/>
            <a:ext cx="7554600" cy="3853080"/>
          </a:xfrm>
          <a:custGeom>
            <a:avLst/>
            <a:gdLst/>
            <a:ahLst/>
            <a:rect l="l" t="t" r="r" b="b"/>
            <a:pathLst>
              <a:path w="2555683" h="1303489">
                <a:moveTo>
                  <a:pt x="2431223" y="1303489"/>
                </a:moveTo>
                <a:lnTo>
                  <a:pt x="124460" y="1303489"/>
                </a:lnTo>
                <a:cubicBezTo>
                  <a:pt x="55880" y="1303489"/>
                  <a:pt x="0" y="1247609"/>
                  <a:pt x="0" y="1179029"/>
                </a:cubicBezTo>
                <a:lnTo>
                  <a:pt x="0" y="124460"/>
                </a:lnTo>
                <a:cubicBezTo>
                  <a:pt x="0" y="55880"/>
                  <a:pt x="55880" y="0"/>
                  <a:pt x="124460" y="0"/>
                </a:cubicBezTo>
                <a:lnTo>
                  <a:pt x="2431223" y="0"/>
                </a:lnTo>
                <a:cubicBezTo>
                  <a:pt x="2499803" y="0"/>
                  <a:pt x="2555683" y="55880"/>
                  <a:pt x="2555683" y="124460"/>
                </a:cubicBezTo>
                <a:lnTo>
                  <a:pt x="2555683" y="1179029"/>
                </a:lnTo>
                <a:cubicBezTo>
                  <a:pt x="2555683" y="1247609"/>
                  <a:pt x="2499803" y="1303489"/>
                  <a:pt x="2431223" y="1303489"/>
                </a:cubicBezTo>
                <a:close/>
              </a:path>
            </a:pathLst>
          </a:custGeom>
          <a:solidFill>
            <a:srgbClr val="ffffff"/>
          </a:solidFill>
          <a:ln>
            <a:noFill/>
          </a:ln>
        </p:spPr>
        <p:style>
          <a:lnRef idx="0"/>
          <a:fillRef idx="0"/>
          <a:effectRef idx="0"/>
          <a:fontRef idx="minor"/>
        </p:style>
      </p:sp>
      <p:pic>
        <p:nvPicPr>
          <p:cNvPr id="226" name="Picture 6" descr=""/>
          <p:cNvPicPr/>
          <p:nvPr/>
        </p:nvPicPr>
        <p:blipFill>
          <a:blip r:embed="rId1"/>
          <a:stretch/>
        </p:blipFill>
        <p:spPr>
          <a:xfrm>
            <a:off x="4703400" y="3683520"/>
            <a:ext cx="1128240" cy="1175400"/>
          </a:xfrm>
          <a:prstGeom prst="rect">
            <a:avLst/>
          </a:prstGeom>
          <a:ln>
            <a:noFill/>
          </a:ln>
        </p:spPr>
      </p:pic>
      <p:pic>
        <p:nvPicPr>
          <p:cNvPr id="227" name="Picture 7" descr=""/>
          <p:cNvPicPr/>
          <p:nvPr/>
        </p:nvPicPr>
        <p:blipFill>
          <a:blip r:embed="rId2"/>
          <a:stretch/>
        </p:blipFill>
        <p:spPr>
          <a:xfrm>
            <a:off x="13020120" y="3602160"/>
            <a:ext cx="1257120" cy="1257120"/>
          </a:xfrm>
          <a:prstGeom prst="rect">
            <a:avLst/>
          </a:prstGeom>
          <a:ln>
            <a:noFill/>
          </a:ln>
        </p:spPr>
      </p:pic>
      <p:sp>
        <p:nvSpPr>
          <p:cNvPr id="228" name="CustomShape 3"/>
          <p:cNvSpPr/>
          <p:nvPr/>
        </p:nvSpPr>
        <p:spPr>
          <a:xfrm>
            <a:off x="2531880" y="5919840"/>
            <a:ext cx="6051600" cy="3677040"/>
          </a:xfrm>
          <a:prstGeom prst="rect">
            <a:avLst/>
          </a:prstGeom>
          <a:noFill/>
          <a:ln>
            <a:noFill/>
          </a:ln>
        </p:spPr>
        <p:style>
          <a:lnRef idx="0"/>
          <a:fillRef idx="0"/>
          <a:effectRef idx="0"/>
          <a:fontRef idx="minor"/>
        </p:style>
        <p:txBody>
          <a:bodyPr lIns="0" rIns="0" tIns="0" bIns="0"/>
          <a:p>
            <a:pPr algn="ctr">
              <a:lnSpc>
                <a:spcPts val="3405"/>
              </a:lnSpc>
            </a:pPr>
            <a:r>
              <a:rPr b="0" lang="uk-UA" sz="7430" spc="-1" strike="noStrike">
                <a:solidFill>
                  <a:srgbClr val="14110f"/>
                </a:solidFill>
                <a:uFill>
                  <a:solidFill>
                    <a:srgbClr val="ffffff"/>
                  </a:solidFill>
                </a:uFill>
                <a:latin typeface="Roboto Bold"/>
              </a:rPr>
              <a:t>ФОП 1 група</a:t>
            </a:r>
            <a:endParaRPr b="0" lang="uk-UA" sz="1800" spc="-1" strike="noStrike">
              <a:solidFill>
                <a:srgbClr val="000000"/>
              </a:solidFill>
              <a:uFill>
                <a:solidFill>
                  <a:srgbClr val="ffffff"/>
                </a:solidFill>
              </a:uFill>
              <a:latin typeface="Arial"/>
            </a:endParaRPr>
          </a:p>
          <a:p>
            <a:pPr algn="ctr">
              <a:lnSpc>
                <a:spcPts val="3405"/>
              </a:lnSpc>
            </a:pPr>
            <a:endParaRPr b="0" lang="uk-UA" sz="1800" spc="-1" strike="noStrike">
              <a:solidFill>
                <a:srgbClr val="000000"/>
              </a:solidFill>
              <a:uFill>
                <a:solidFill>
                  <a:srgbClr val="ffffff"/>
                </a:solidFill>
              </a:uFill>
              <a:latin typeface="Arial"/>
            </a:endParaRPr>
          </a:p>
        </p:txBody>
      </p:sp>
      <p:sp>
        <p:nvSpPr>
          <p:cNvPr id="229" name="CustomShape 4"/>
          <p:cNvSpPr/>
          <p:nvPr/>
        </p:nvSpPr>
        <p:spPr>
          <a:xfrm>
            <a:off x="2702520" y="4985640"/>
            <a:ext cx="5130360" cy="775440"/>
          </a:xfrm>
          <a:prstGeom prst="rect">
            <a:avLst/>
          </a:prstGeom>
          <a:noFill/>
          <a:ln>
            <a:noFill/>
          </a:ln>
        </p:spPr>
        <p:style>
          <a:lnRef idx="0"/>
          <a:fillRef idx="0"/>
          <a:effectRef idx="0"/>
          <a:fontRef idx="minor"/>
        </p:style>
        <p:txBody>
          <a:bodyPr lIns="0" rIns="0" tIns="0" bIns="0"/>
          <a:p>
            <a:pPr algn="ctr">
              <a:lnSpc>
                <a:spcPts val="2155"/>
              </a:lnSpc>
            </a:pPr>
            <a:r>
              <a:rPr b="0" lang="uk-UA" sz="4700" spc="92" strike="noStrike">
                <a:solidFill>
                  <a:srgbClr val="14110f"/>
                </a:solidFill>
                <a:uFill>
                  <a:solidFill>
                    <a:srgbClr val="ffffff"/>
                  </a:solidFill>
                </a:uFill>
                <a:latin typeface="Roboto"/>
              </a:rPr>
              <a:t>НІ</a:t>
            </a:r>
            <a:endParaRPr b="0" lang="uk-UA" sz="1800" spc="-1" strike="noStrike">
              <a:solidFill>
                <a:srgbClr val="000000"/>
              </a:solidFill>
              <a:uFill>
                <a:solidFill>
                  <a:srgbClr val="ffffff"/>
                </a:solidFill>
              </a:uFill>
              <a:latin typeface="Arial"/>
            </a:endParaRPr>
          </a:p>
        </p:txBody>
      </p:sp>
      <p:sp>
        <p:nvSpPr>
          <p:cNvPr id="230" name="CustomShape 5"/>
          <p:cNvSpPr/>
          <p:nvPr/>
        </p:nvSpPr>
        <p:spPr>
          <a:xfrm>
            <a:off x="9941400" y="6144120"/>
            <a:ext cx="6975000" cy="2212200"/>
          </a:xfrm>
          <a:prstGeom prst="rect">
            <a:avLst/>
          </a:prstGeom>
          <a:noFill/>
          <a:ln>
            <a:noFill/>
          </a:ln>
        </p:spPr>
        <p:style>
          <a:lnRef idx="0"/>
          <a:fillRef idx="0"/>
          <a:effectRef idx="0"/>
          <a:fontRef idx="minor"/>
        </p:style>
        <p:txBody>
          <a:bodyPr lIns="0" rIns="0" tIns="0" bIns="0"/>
          <a:p>
            <a:pPr algn="ctr">
              <a:lnSpc>
                <a:spcPts val="3073"/>
              </a:lnSpc>
            </a:pPr>
            <a:r>
              <a:rPr b="0" lang="uk-UA" sz="6700" spc="-1" strike="noStrike">
                <a:solidFill>
                  <a:srgbClr val="14110f"/>
                </a:solidFill>
                <a:uFill>
                  <a:solidFill>
                    <a:srgbClr val="ffffff"/>
                  </a:solidFill>
                </a:uFill>
                <a:latin typeface="Roboto Bold"/>
              </a:rPr>
              <a:t>ФОП 2-4 група</a:t>
            </a:r>
            <a:endParaRPr b="0" lang="uk-UA" sz="1800" spc="-1" strike="noStrike">
              <a:solidFill>
                <a:srgbClr val="000000"/>
              </a:solidFill>
              <a:uFill>
                <a:solidFill>
                  <a:srgbClr val="ffffff"/>
                </a:solidFill>
              </a:uFill>
              <a:latin typeface="Arial"/>
            </a:endParaRPr>
          </a:p>
          <a:p>
            <a:pPr algn="ctr">
              <a:lnSpc>
                <a:spcPts val="3073"/>
              </a:lnSpc>
            </a:pPr>
            <a:endParaRPr b="0" lang="uk-UA" sz="1800" spc="-1" strike="noStrike">
              <a:solidFill>
                <a:srgbClr val="000000"/>
              </a:solidFill>
              <a:uFill>
                <a:solidFill>
                  <a:srgbClr val="ffffff"/>
                </a:solidFill>
              </a:uFill>
              <a:latin typeface="Arial"/>
            </a:endParaRPr>
          </a:p>
        </p:txBody>
      </p:sp>
      <p:sp>
        <p:nvSpPr>
          <p:cNvPr id="231" name="CustomShape 6"/>
          <p:cNvSpPr/>
          <p:nvPr/>
        </p:nvSpPr>
        <p:spPr>
          <a:xfrm>
            <a:off x="9868320" y="5095800"/>
            <a:ext cx="7048080" cy="1848600"/>
          </a:xfrm>
          <a:prstGeom prst="rect">
            <a:avLst/>
          </a:prstGeom>
          <a:noFill/>
          <a:ln>
            <a:noFill/>
          </a:ln>
        </p:spPr>
        <p:style>
          <a:lnRef idx="0"/>
          <a:fillRef idx="0"/>
          <a:effectRef idx="0"/>
          <a:fontRef idx="minor"/>
        </p:style>
        <p:txBody>
          <a:bodyPr lIns="0" rIns="0" tIns="0" bIns="0"/>
          <a:p>
            <a:pPr algn="ctr">
              <a:lnSpc>
                <a:spcPts val="1284"/>
              </a:lnSpc>
            </a:pPr>
            <a:r>
              <a:rPr b="0" lang="uk-UA" sz="2800" spc="52" strike="noStrike">
                <a:solidFill>
                  <a:srgbClr val="14110f"/>
                </a:solidFill>
                <a:uFill>
                  <a:solidFill>
                    <a:srgbClr val="ffffff"/>
                  </a:solidFill>
                </a:uFill>
                <a:latin typeface="Roboto"/>
              </a:rPr>
              <a:t>н</a:t>
            </a:r>
            <a:r>
              <a:rPr b="0" lang="uk-UA" sz="2800" spc="55" strike="noStrike">
                <a:solidFill>
                  <a:srgbClr val="14110f"/>
                </a:solidFill>
                <a:uFill>
                  <a:solidFill>
                    <a:srgbClr val="ffffff"/>
                  </a:solidFill>
                </a:uFill>
                <a:latin typeface="Roboto"/>
              </a:rPr>
              <a:t>езалежно від обсягу доходу за умови здійснення розрахункових операцій</a:t>
            </a:r>
            <a:endParaRPr b="0" lang="uk-UA" sz="1800" spc="-1" strike="noStrike">
              <a:solidFill>
                <a:srgbClr val="000000"/>
              </a:solidFill>
              <a:uFill>
                <a:solidFill>
                  <a:srgbClr val="ffffff"/>
                </a:solidFill>
              </a:uFill>
              <a:latin typeface="Arial"/>
            </a:endParaRPr>
          </a:p>
          <a:p>
            <a:pPr algn="ctr">
              <a:lnSpc>
                <a:spcPts val="1284"/>
              </a:lnSpc>
            </a:pPr>
            <a:endParaRPr b="0" lang="uk-UA" sz="1800" spc="-1" strike="noStrike">
              <a:solidFill>
                <a:srgbClr val="000000"/>
              </a:solidFill>
              <a:uFill>
                <a:solidFill>
                  <a:srgbClr val="ffffff"/>
                </a:solidFill>
              </a:uFill>
              <a:latin typeface="Arial"/>
            </a:endParaRPr>
          </a:p>
        </p:txBody>
      </p:sp>
      <p:sp>
        <p:nvSpPr>
          <p:cNvPr id="232" name="CustomShape 7"/>
          <p:cNvSpPr/>
          <p:nvPr/>
        </p:nvSpPr>
        <p:spPr>
          <a:xfrm>
            <a:off x="1028880" y="1786320"/>
            <a:ext cx="16230240" cy="907560"/>
          </a:xfrm>
          <a:prstGeom prst="rect">
            <a:avLst/>
          </a:prstGeom>
          <a:noFill/>
          <a:ln>
            <a:noFill/>
          </a:ln>
        </p:spPr>
        <p:style>
          <a:lnRef idx="0"/>
          <a:fillRef idx="0"/>
          <a:effectRef idx="0"/>
          <a:fontRef idx="minor"/>
        </p:style>
        <p:txBody>
          <a:bodyPr lIns="0" rIns="0" tIns="0" bIns="0"/>
          <a:p>
            <a:pPr algn="ctr">
              <a:lnSpc>
                <a:spcPts val="2522"/>
              </a:lnSpc>
            </a:pPr>
            <a:r>
              <a:rPr b="0" lang="uk-UA" sz="5500" spc="-52" strike="noStrike">
                <a:solidFill>
                  <a:srgbClr val="14110f"/>
                </a:solidFill>
                <a:uFill>
                  <a:solidFill>
                    <a:srgbClr val="ffffff"/>
                  </a:solidFill>
                </a:uFill>
                <a:latin typeface="Roboto Bold"/>
              </a:rPr>
              <a:t>ХТО </a:t>
            </a:r>
            <a:r>
              <a:rPr b="0" lang="uk-UA" sz="5500" spc="-52" strike="noStrike">
                <a:solidFill>
                  <a:srgbClr val="27a973"/>
                </a:solidFill>
                <a:uFill>
                  <a:solidFill>
                    <a:srgbClr val="ffffff"/>
                  </a:solidFill>
                </a:uFill>
                <a:latin typeface="Roboto Bold"/>
              </a:rPr>
              <a:t>ЗАСТОСОВУЄ</a:t>
            </a:r>
            <a:r>
              <a:rPr b="0" lang="uk-UA" sz="5500" spc="-52" strike="noStrike">
                <a:solidFill>
                  <a:srgbClr val="14110f"/>
                </a:solidFill>
                <a:uFill>
                  <a:solidFill>
                    <a:srgbClr val="ffffff"/>
                  </a:solidFill>
                </a:uFill>
                <a:latin typeface="Roboto Bold"/>
              </a:rPr>
              <a:t> РРО у ФОП з 1.01.2022?</a:t>
            </a:r>
            <a:endParaRPr b="0" lang="uk-UA" sz="1800" spc="-1" strike="noStrike">
              <a:solidFill>
                <a:srgbClr val="000000"/>
              </a:solidFill>
              <a:uFill>
                <a:solidFill>
                  <a:srgbClr val="ffffff"/>
                </a:solidFill>
              </a:uFill>
              <a:latin typeface="Arial"/>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Slice</Template>
  <TotalTime>118</TotalTime>
  <Application>LibreOffice/5.1.6.2$Linux_x86 LibreOffice_project/10m0$Build-2</Application>
  <Words>2189</Words>
  <Paragraphs>212</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
  <dc:description/>
  <dc:language>ru-RU</dc:language>
  <cp:lastModifiedBy/>
  <dcterms:modified xsi:type="dcterms:W3CDTF">2022-01-21T08:49:38Z</dcterms:modified>
  <cp:revision>14</cp:revision>
  <dc:subject/>
  <dc:title>РРО: особливості використання</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1</vt:i4>
  </property>
  <property fmtid="{D5CDD505-2E9C-101B-9397-08002B2CF9AE}" pid="8" name="PresentationFormat">
    <vt:lpwstr>Произвольный</vt:lpwstr>
  </property>
  <property fmtid="{D5CDD505-2E9C-101B-9397-08002B2CF9AE}" pid="9" name="ScaleCrop">
    <vt:bool>0</vt:bool>
  </property>
  <property fmtid="{D5CDD505-2E9C-101B-9397-08002B2CF9AE}" pid="10" name="ShareDoc">
    <vt:bool>0</vt:bool>
  </property>
  <property fmtid="{D5CDD505-2E9C-101B-9397-08002B2CF9AE}" pid="11" name="Slides">
    <vt:i4>65</vt:i4>
  </property>
</Properties>
</file>